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8"/>
  </p:notesMasterIdLst>
  <p:sldIdLst>
    <p:sldId id="256" r:id="rId2"/>
    <p:sldId id="257" r:id="rId3"/>
    <p:sldId id="259" r:id="rId4"/>
    <p:sldId id="258" r:id="rId5"/>
    <p:sldId id="262" r:id="rId6"/>
    <p:sldId id="261" r:id="rId7"/>
    <p:sldId id="276" r:id="rId8"/>
    <p:sldId id="263" r:id="rId9"/>
    <p:sldId id="272" r:id="rId10"/>
    <p:sldId id="265" r:id="rId11"/>
    <p:sldId id="266" r:id="rId12"/>
    <p:sldId id="273" r:id="rId13"/>
    <p:sldId id="268" r:id="rId14"/>
    <p:sldId id="277" r:id="rId15"/>
    <p:sldId id="330" r:id="rId16"/>
    <p:sldId id="275" r:id="rId1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6" autoAdjust="0"/>
    <p:restoredTop sz="77232" autoAdjust="0"/>
  </p:normalViewPr>
  <p:slideViewPr>
    <p:cSldViewPr snapToGrid="0">
      <p:cViewPr>
        <p:scale>
          <a:sx n="69" d="100"/>
          <a:sy n="69" d="100"/>
        </p:scale>
        <p:origin x="6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4B54C051-F62B-48E3-BB1D-47FA3D70E395}" type="datetimeFigureOut">
              <a:rPr lang="he-IL" smtClean="0"/>
              <a:t>כ"ד/ניסן/תשפ"א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74B7AD91-5DF1-4B71-B708-618A16C7C9AF}" type="slidenum">
              <a:rPr lang="he-IL" smtClean="0"/>
              <a:t>‹#›</a:t>
            </a:fld>
            <a:endParaRPr lang="he-IL"/>
          </a:p>
        </p:txBody>
      </p:sp>
    </p:spTree>
    <p:extLst>
      <p:ext uri="{BB962C8B-B14F-4D97-AF65-F5344CB8AC3E}">
        <p14:creationId xmlns:p14="http://schemas.microsoft.com/office/powerpoint/2010/main" val="343581087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למה בחרנו </a:t>
            </a:r>
            <a:r>
              <a:rPr lang="he-IL" dirty="0" err="1"/>
              <a:t>בפייתון</a:t>
            </a:r>
            <a:r>
              <a:rPr lang="he-IL" dirty="0"/>
              <a:t>? </a:t>
            </a:r>
          </a:p>
          <a:p>
            <a:r>
              <a:rPr lang="he-IL" dirty="0"/>
              <a:t>יתרונות: מהירה ונוחה לעבודה</a:t>
            </a:r>
          </a:p>
          <a:p>
            <a:r>
              <a:rPr lang="he-IL" dirty="0"/>
              <a:t>חסרונות: פחות יעילה בזמן ובמשאבים בזמן אמת כי היא יותר היי לוול </a:t>
            </a:r>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3</a:t>
            </a:fld>
            <a:endParaRPr lang="he-IL"/>
          </a:p>
        </p:txBody>
      </p:sp>
    </p:spTree>
    <p:extLst>
      <p:ext uri="{BB962C8B-B14F-4D97-AF65-F5344CB8AC3E}">
        <p14:creationId xmlns:p14="http://schemas.microsoft.com/office/powerpoint/2010/main" val="2292103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12</a:t>
            </a:fld>
            <a:endParaRPr lang="he-IL"/>
          </a:p>
        </p:txBody>
      </p:sp>
    </p:spTree>
    <p:extLst>
      <p:ext uri="{BB962C8B-B14F-4D97-AF65-F5344CB8AC3E}">
        <p14:creationId xmlns:p14="http://schemas.microsoft.com/office/powerpoint/2010/main" val="1150463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13</a:t>
            </a:fld>
            <a:endParaRPr lang="he-IL"/>
          </a:p>
        </p:txBody>
      </p:sp>
    </p:spTree>
    <p:extLst>
      <p:ext uri="{BB962C8B-B14F-4D97-AF65-F5344CB8AC3E}">
        <p14:creationId xmlns:p14="http://schemas.microsoft.com/office/powerpoint/2010/main" val="400401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dirty="0">
                <a:solidFill>
                  <a:schemeClr val="tx2"/>
                </a:solidFill>
              </a:rPr>
              <a:t>תמונה היא בעלת שתי </a:t>
            </a:r>
            <a:r>
              <a:rPr lang="he-IL" sz="1200" b="1" dirty="0" err="1">
                <a:solidFill>
                  <a:schemeClr val="tx2"/>
                </a:solidFill>
              </a:rPr>
              <a:t>מימדים</a:t>
            </a:r>
            <a:r>
              <a:rPr lang="he-IL" sz="1200" b="1" dirty="0">
                <a:solidFill>
                  <a:schemeClr val="tx2"/>
                </a:solidFill>
              </a:rPr>
              <a:t> ואילו המציאות מורכבת משלושה </a:t>
            </a:r>
            <a:r>
              <a:rPr lang="he-IL" sz="1200" b="1" dirty="0" err="1">
                <a:solidFill>
                  <a:schemeClr val="tx2"/>
                </a:solidFill>
              </a:rPr>
              <a:t>מימדים</a:t>
            </a:r>
            <a:r>
              <a:rPr lang="he-IL" sz="1200" b="1" dirty="0">
                <a:solidFill>
                  <a:schemeClr val="tx2"/>
                </a:solidFill>
              </a:rPr>
              <a:t> לכן לא ניתן לחשב מרחק ע"פ תמונה, איך נעשה זאת? נבנה תמונה </a:t>
            </a:r>
            <a:r>
              <a:rPr lang="en-US" sz="1200" b="1" dirty="0">
                <a:solidFill>
                  <a:schemeClr val="tx2"/>
                </a:solidFill>
              </a:rPr>
              <a:t>previous – rotated</a:t>
            </a:r>
            <a:r>
              <a:rPr lang="he-IL" sz="1200" b="1" dirty="0">
                <a:solidFill>
                  <a:schemeClr val="tx2"/>
                </a:solidFill>
              </a:rPr>
              <a:t>, נוריד את הסיבוב –רוטציה (</a:t>
            </a:r>
            <a:r>
              <a:rPr lang="en-US" sz="1200" b="1" dirty="0">
                <a:solidFill>
                  <a:schemeClr val="tx2"/>
                </a:solidFill>
              </a:rPr>
              <a:t>rotation</a:t>
            </a:r>
            <a:r>
              <a:rPr lang="he-IL" sz="1200" b="1" dirty="0">
                <a:solidFill>
                  <a:schemeClr val="tx2"/>
                </a:solidFill>
              </a:rPr>
              <a:t> ) ע"י הכפלה במטריצת </a:t>
            </a:r>
            <a:r>
              <a:rPr lang="en-US" sz="1200" b="1" dirty="0">
                <a:solidFill>
                  <a:schemeClr val="tx2"/>
                </a:solidFill>
              </a:rPr>
              <a:t>Ego Motion</a:t>
            </a:r>
            <a:r>
              <a:rPr lang="he-IL" sz="1200" b="1" dirty="0">
                <a:solidFill>
                  <a:schemeClr val="tx2"/>
                </a:solidFill>
              </a:rPr>
              <a:t> ע"מ שנוכל להתרכז רק בהתקדמות(</a:t>
            </a:r>
            <a:r>
              <a:rPr lang="en-US" sz="1200" b="1" dirty="0">
                <a:solidFill>
                  <a:schemeClr val="tx2"/>
                </a:solidFill>
              </a:rPr>
              <a:t>transection</a:t>
            </a:r>
            <a:r>
              <a:rPr lang="he-IL" sz="1200" b="1" dirty="0">
                <a:solidFill>
                  <a:schemeClr val="tx2"/>
                </a:solidFill>
              </a:rPr>
              <a:t>). לאחר מכן נמתח קו </a:t>
            </a:r>
            <a:r>
              <a:rPr lang="he-IL" sz="1200" b="1" dirty="0" err="1">
                <a:solidFill>
                  <a:schemeClr val="tx2"/>
                </a:solidFill>
              </a:rPr>
              <a:t>אפיפולרי</a:t>
            </a:r>
            <a:r>
              <a:rPr lang="he-IL" sz="1200" b="1" dirty="0">
                <a:solidFill>
                  <a:schemeClr val="tx2"/>
                </a:solidFill>
              </a:rPr>
              <a:t> מה </a:t>
            </a:r>
            <a:r>
              <a:rPr lang="en-US" sz="1200" b="1" dirty="0" err="1">
                <a:solidFill>
                  <a:schemeClr val="tx2"/>
                </a:solidFill>
              </a:rPr>
              <a:t>principle_point</a:t>
            </a:r>
            <a:r>
              <a:rPr lang="he-IL" sz="1200" b="1" dirty="0">
                <a:solidFill>
                  <a:schemeClr val="tx2"/>
                </a:solidFill>
              </a:rPr>
              <a:t> שמקומה לא משתנה בתמונה לרמזור ונשווה לקו בתמונה הקודמת בתמונה הקודמת. ע"פ הקו נחשב את המרחק.</a:t>
            </a:r>
          </a:p>
          <a:p>
            <a:endParaRPr lang="he-IL" sz="1200" b="1" dirty="0">
              <a:solidFill>
                <a:schemeClr val="tx2"/>
              </a:solidFill>
            </a:endParaRPr>
          </a:p>
          <a:p>
            <a:endParaRPr lang="he-IL" dirty="0"/>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14</a:t>
            </a:fld>
            <a:endParaRPr lang="he-IL"/>
          </a:p>
        </p:txBody>
      </p:sp>
    </p:spTree>
    <p:extLst>
      <p:ext uri="{BB962C8B-B14F-4D97-AF65-F5344CB8AC3E}">
        <p14:creationId xmlns:p14="http://schemas.microsoft.com/office/powerpoint/2010/main" val="177355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15</a:t>
            </a:fld>
            <a:endParaRPr lang="he-IL"/>
          </a:p>
        </p:txBody>
      </p:sp>
    </p:spTree>
    <p:extLst>
      <p:ext uri="{BB962C8B-B14F-4D97-AF65-F5344CB8AC3E}">
        <p14:creationId xmlns:p14="http://schemas.microsoft.com/office/powerpoint/2010/main" val="3752396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16</a:t>
            </a:fld>
            <a:endParaRPr lang="he-IL"/>
          </a:p>
        </p:txBody>
      </p:sp>
    </p:spTree>
    <p:extLst>
      <p:ext uri="{BB962C8B-B14F-4D97-AF65-F5344CB8AC3E}">
        <p14:creationId xmlns:p14="http://schemas.microsoft.com/office/powerpoint/2010/main" val="97804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מעבר על השלבים מלמעלה ולאחר מכן הסבר לעומק</a:t>
            </a:r>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4</a:t>
            </a:fld>
            <a:endParaRPr lang="he-IL"/>
          </a:p>
        </p:txBody>
      </p:sp>
    </p:spTree>
    <p:extLst>
      <p:ext uri="{BB962C8B-B14F-4D97-AF65-F5344CB8AC3E}">
        <p14:creationId xmlns:p14="http://schemas.microsoft.com/office/powerpoint/2010/main" val="4100892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b="0" dirty="0">
                <a:solidFill>
                  <a:schemeClr val="tx2"/>
                </a:solidFill>
              </a:rPr>
              <a:t>בשלב זה עבדנו על מאגר תמונות שקיבלנו </a:t>
            </a:r>
            <a:r>
              <a:rPr lang="he-IL" b="0" dirty="0" err="1">
                <a:solidFill>
                  <a:schemeClr val="tx2"/>
                </a:solidFill>
              </a:rPr>
              <a:t>ממובילאי</a:t>
            </a:r>
            <a:r>
              <a:rPr lang="he-IL" b="0" dirty="0">
                <a:solidFill>
                  <a:schemeClr val="tx2"/>
                </a:solidFill>
              </a:rPr>
              <a:t>, השתמשנו ב</a:t>
            </a:r>
            <a:r>
              <a:rPr lang="en-US" b="0" dirty="0" err="1">
                <a:solidFill>
                  <a:schemeClr val="tx2"/>
                </a:solidFill>
              </a:rPr>
              <a:t>scipy</a:t>
            </a:r>
            <a:r>
              <a:rPr lang="en-US" b="0" dirty="0">
                <a:solidFill>
                  <a:schemeClr val="tx2"/>
                </a:solidFill>
              </a:rPr>
              <a:t> </a:t>
            </a:r>
            <a:r>
              <a:rPr lang="he-IL" b="0" dirty="0">
                <a:solidFill>
                  <a:schemeClr val="tx2"/>
                </a:solidFill>
              </a:rPr>
              <a:t> בשביל ה</a:t>
            </a:r>
            <a:r>
              <a:rPr lang="en-US" b="0" dirty="0">
                <a:solidFill>
                  <a:schemeClr val="tx2"/>
                </a:solidFill>
              </a:rPr>
              <a:t> convolve </a:t>
            </a:r>
            <a:r>
              <a:rPr lang="he-IL" b="0" dirty="0">
                <a:solidFill>
                  <a:schemeClr val="tx2"/>
                </a:solidFill>
              </a:rPr>
              <a:t> </a:t>
            </a:r>
            <a:r>
              <a:rPr lang="he-IL" b="0" dirty="0" err="1">
                <a:solidFill>
                  <a:schemeClr val="tx2"/>
                </a:solidFill>
              </a:rPr>
              <a:t>וב</a:t>
            </a:r>
            <a:r>
              <a:rPr lang="en-US" b="0" dirty="0" err="1">
                <a:solidFill>
                  <a:schemeClr val="tx2"/>
                </a:solidFill>
              </a:rPr>
              <a:t>numpy</a:t>
            </a:r>
            <a:r>
              <a:rPr lang="en-US" b="0" dirty="0">
                <a:solidFill>
                  <a:schemeClr val="tx2"/>
                </a:solidFill>
              </a:rPr>
              <a:t> </a:t>
            </a:r>
            <a:r>
              <a:rPr lang="he-IL" b="0" dirty="0">
                <a:solidFill>
                  <a:schemeClr val="tx2"/>
                </a:solidFill>
              </a:rPr>
              <a:t> בשביל </a:t>
            </a:r>
            <a:r>
              <a:rPr lang="he-IL" b="0" dirty="0" err="1">
                <a:solidFill>
                  <a:schemeClr val="tx2"/>
                </a:solidFill>
              </a:rPr>
              <a:t>הקרנל</a:t>
            </a:r>
            <a:r>
              <a:rPr lang="he-IL" b="0" dirty="0">
                <a:solidFill>
                  <a:schemeClr val="tx2"/>
                </a:solidFill>
              </a:rPr>
              <a:t>.</a:t>
            </a:r>
          </a:p>
          <a:p>
            <a:endParaRPr lang="he-IL" dirty="0"/>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5</a:t>
            </a:fld>
            <a:endParaRPr lang="he-IL"/>
          </a:p>
        </p:txBody>
      </p:sp>
    </p:spTree>
    <p:extLst>
      <p:ext uri="{BB962C8B-B14F-4D97-AF65-F5344CB8AC3E}">
        <p14:creationId xmlns:p14="http://schemas.microsoft.com/office/powerpoint/2010/main" val="233449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6</a:t>
            </a:fld>
            <a:endParaRPr lang="he-IL"/>
          </a:p>
        </p:txBody>
      </p:sp>
    </p:spTree>
    <p:extLst>
      <p:ext uri="{BB962C8B-B14F-4D97-AF65-F5344CB8AC3E}">
        <p14:creationId xmlns:p14="http://schemas.microsoft.com/office/powerpoint/2010/main" val="2143192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a:r>
              <a:rPr lang="he-IL" b="0" dirty="0">
                <a:solidFill>
                  <a:schemeClr val="tx2"/>
                </a:solidFill>
              </a:rPr>
              <a:t>איך ולמה בחרנו </a:t>
            </a:r>
            <a:r>
              <a:rPr lang="he-IL" b="0" dirty="0" err="1">
                <a:solidFill>
                  <a:schemeClr val="tx2"/>
                </a:solidFill>
              </a:rPr>
              <a:t>בקרנל</a:t>
            </a:r>
            <a:endParaRPr lang="en-US" b="0" dirty="0">
              <a:solidFill>
                <a:schemeClr val="tx2"/>
              </a:solidFill>
            </a:endParaRPr>
          </a:p>
          <a:p>
            <a:endParaRPr lang="he-IL" dirty="0"/>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7</a:t>
            </a:fld>
            <a:endParaRPr lang="he-IL"/>
          </a:p>
        </p:txBody>
      </p:sp>
    </p:spTree>
    <p:extLst>
      <p:ext uri="{BB962C8B-B14F-4D97-AF65-F5344CB8AC3E}">
        <p14:creationId xmlns:p14="http://schemas.microsoft.com/office/powerpoint/2010/main" val="1144773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8</a:t>
            </a:fld>
            <a:endParaRPr lang="he-IL"/>
          </a:p>
        </p:txBody>
      </p:sp>
    </p:spTree>
    <p:extLst>
      <p:ext uri="{BB962C8B-B14F-4D97-AF65-F5344CB8AC3E}">
        <p14:creationId xmlns:p14="http://schemas.microsoft.com/office/powerpoint/2010/main" val="256505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fontAlgn="base"/>
            <a:r>
              <a:rPr lang="he-IL" sz="1200" b="0" i="0" kern="1200" dirty="0">
                <a:solidFill>
                  <a:schemeClr val="tx1"/>
                </a:solidFill>
                <a:effectLst/>
                <a:latin typeface="+mn-lt"/>
                <a:ea typeface="+mn-ea"/>
                <a:cs typeface="+mn-cs"/>
              </a:rPr>
              <a:t>בלמידה עמוקה, </a:t>
            </a:r>
            <a:r>
              <a:rPr lang="en-US" sz="1200" b="0" i="0" kern="1200" dirty="0">
                <a:solidFill>
                  <a:schemeClr val="tx1"/>
                </a:solidFill>
                <a:effectLst/>
                <a:latin typeface="+mn-lt"/>
                <a:ea typeface="+mn-ea"/>
                <a:cs typeface="+mn-cs"/>
              </a:rPr>
              <a:t> Deep Learning </a:t>
            </a:r>
            <a:r>
              <a:rPr lang="he-IL" sz="1200" b="0" i="0" kern="1200" dirty="0">
                <a:solidFill>
                  <a:schemeClr val="tx1"/>
                </a:solidFill>
                <a:effectLst/>
                <a:latin typeface="+mn-lt"/>
                <a:ea typeface="+mn-ea"/>
                <a:cs typeface="+mn-cs"/>
              </a:rPr>
              <a:t>המחשב "לומד בעצמו" על אילו תכונות להסתכל.</a:t>
            </a:r>
          </a:p>
          <a:p>
            <a:r>
              <a:rPr lang="he-IL" dirty="0"/>
              <a:t>רשתות נוירונים - </a:t>
            </a:r>
            <a:r>
              <a:rPr lang="en-US" dirty="0"/>
              <a:t>https://www.hamichlol.org.il/%D7%A8%D7%A9%D7%AA_%D7%A2%D7%A6%D7%91%D7%99%D7%AA_%D7%9E%D7%9C%D7%90%D7%9B%D7%95%D7%AA%D7%99%D7%AA</a:t>
            </a:r>
            <a:endParaRPr lang="he-IL" dirty="0"/>
          </a:p>
          <a:p>
            <a:r>
              <a:rPr lang="en-US" dirty="0"/>
              <a:t>https://deeplizard.com/learn/playlist/PLZbbT5o_s2xq7LwI2y8_QtvuXZedL6tQU</a:t>
            </a:r>
            <a:endParaRPr lang="he-IL" dirty="0"/>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9</a:t>
            </a:fld>
            <a:endParaRPr lang="he-IL"/>
          </a:p>
        </p:txBody>
      </p:sp>
    </p:spTree>
    <p:extLst>
      <p:ext uri="{BB962C8B-B14F-4D97-AF65-F5344CB8AC3E}">
        <p14:creationId xmlns:p14="http://schemas.microsoft.com/office/powerpoint/2010/main" val="34412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להראות </a:t>
            </a:r>
            <a:r>
              <a:rPr lang="he-IL" dirty="0" err="1"/>
              <a:t>אוגמנטציה</a:t>
            </a:r>
            <a:r>
              <a:rPr lang="he-IL" dirty="0"/>
              <a:t> על התמונות לדוג שלקחנו </a:t>
            </a:r>
            <a:r>
              <a:rPr lang="he-IL" dirty="0" err="1"/>
              <a:t>דוקא</a:t>
            </a:r>
            <a:r>
              <a:rPr lang="he-IL" dirty="0"/>
              <a:t> תמונות של תמרורים או דברים שהרשת התבלבלה...– הדגשה של מה שעשינו שונה מאחרות</a:t>
            </a:r>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10</a:t>
            </a:fld>
            <a:endParaRPr lang="he-IL"/>
          </a:p>
        </p:txBody>
      </p:sp>
    </p:spTree>
    <p:extLst>
      <p:ext uri="{BB962C8B-B14F-4D97-AF65-F5344CB8AC3E}">
        <p14:creationId xmlns:p14="http://schemas.microsoft.com/office/powerpoint/2010/main" val="259741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74B7AD91-5DF1-4B71-B708-618A16C7C9AF}" type="slidenum">
              <a:rPr lang="he-IL" smtClean="0"/>
              <a:t>11</a:t>
            </a:fld>
            <a:endParaRPr lang="he-IL"/>
          </a:p>
        </p:txBody>
      </p:sp>
    </p:spTree>
    <p:extLst>
      <p:ext uri="{BB962C8B-B14F-4D97-AF65-F5344CB8AC3E}">
        <p14:creationId xmlns:p14="http://schemas.microsoft.com/office/powerpoint/2010/main" val="192639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63207B-F121-4813-9BAD-3652F5049C27}"/>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3D03A010-A558-48C6-AF6D-A2B079EF23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9B7232C0-3E27-4B7A-A1BD-4FA3D7CC3D43}"/>
              </a:ext>
            </a:extLst>
          </p:cNvPr>
          <p:cNvSpPr>
            <a:spLocks noGrp="1"/>
          </p:cNvSpPr>
          <p:nvPr>
            <p:ph type="dt" sz="half" idx="10"/>
          </p:nvPr>
        </p:nvSpPr>
        <p:spPr/>
        <p:txBody>
          <a:bodyPr/>
          <a:lstStyle/>
          <a:p>
            <a:fld id="{37EEED65-DCBE-4291-9894-DC7C45F1E1FF}" type="datetimeFigureOut">
              <a:rPr lang="he-IL" smtClean="0"/>
              <a:t>כ"ד/ניסן/תשפ"א</a:t>
            </a:fld>
            <a:endParaRPr lang="he-IL"/>
          </a:p>
        </p:txBody>
      </p:sp>
      <p:sp>
        <p:nvSpPr>
          <p:cNvPr id="5" name="מציין מיקום של כותרת תחתונה 4">
            <a:extLst>
              <a:ext uri="{FF2B5EF4-FFF2-40B4-BE49-F238E27FC236}">
                <a16:creationId xmlns:a16="http://schemas.microsoft.com/office/drawing/2014/main" id="{2231FDF1-72B7-448A-81DB-B2A79232F7C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5D80A61-16E7-4492-AAA2-D8E4B6B02462}"/>
              </a:ext>
            </a:extLst>
          </p:cNvPr>
          <p:cNvSpPr>
            <a:spLocks noGrp="1"/>
          </p:cNvSpPr>
          <p:nvPr>
            <p:ph type="sldNum" sz="quarter" idx="12"/>
          </p:nvPr>
        </p:nvSpPr>
        <p:spPr/>
        <p:txBody>
          <a:bodyPr/>
          <a:lstStyle/>
          <a:p>
            <a:fld id="{A6128A31-46A0-425D-85AD-A604F42D2FA4}" type="slidenum">
              <a:rPr lang="he-IL" smtClean="0"/>
              <a:t>‹#›</a:t>
            </a:fld>
            <a:endParaRPr lang="he-IL"/>
          </a:p>
        </p:txBody>
      </p:sp>
    </p:spTree>
    <p:extLst>
      <p:ext uri="{BB962C8B-B14F-4D97-AF65-F5344CB8AC3E}">
        <p14:creationId xmlns:p14="http://schemas.microsoft.com/office/powerpoint/2010/main" val="247547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A977AC5-E9BA-436C-A0CE-DA16FBE654D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4FF4911-D052-40B2-93AF-10058F4C7795}"/>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EC95138-9E87-4E3A-AEC4-B1F28E8C6578}"/>
              </a:ext>
            </a:extLst>
          </p:cNvPr>
          <p:cNvSpPr>
            <a:spLocks noGrp="1"/>
          </p:cNvSpPr>
          <p:nvPr>
            <p:ph type="dt" sz="half" idx="10"/>
          </p:nvPr>
        </p:nvSpPr>
        <p:spPr/>
        <p:txBody>
          <a:bodyPr/>
          <a:lstStyle/>
          <a:p>
            <a:fld id="{37EEED65-DCBE-4291-9894-DC7C45F1E1FF}" type="datetimeFigureOut">
              <a:rPr lang="he-IL" smtClean="0"/>
              <a:t>כ"ד/ניסן/תשפ"א</a:t>
            </a:fld>
            <a:endParaRPr lang="he-IL"/>
          </a:p>
        </p:txBody>
      </p:sp>
      <p:sp>
        <p:nvSpPr>
          <p:cNvPr id="5" name="מציין מיקום של כותרת תחתונה 4">
            <a:extLst>
              <a:ext uri="{FF2B5EF4-FFF2-40B4-BE49-F238E27FC236}">
                <a16:creationId xmlns:a16="http://schemas.microsoft.com/office/drawing/2014/main" id="{2AD5637D-82DE-4862-B342-A547D17FCF3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E219964-2699-48D8-BEE0-79C1C8662A6F}"/>
              </a:ext>
            </a:extLst>
          </p:cNvPr>
          <p:cNvSpPr>
            <a:spLocks noGrp="1"/>
          </p:cNvSpPr>
          <p:nvPr>
            <p:ph type="sldNum" sz="quarter" idx="12"/>
          </p:nvPr>
        </p:nvSpPr>
        <p:spPr/>
        <p:txBody>
          <a:bodyPr/>
          <a:lstStyle/>
          <a:p>
            <a:fld id="{A6128A31-46A0-425D-85AD-A604F42D2FA4}" type="slidenum">
              <a:rPr lang="he-IL" smtClean="0"/>
              <a:t>‹#›</a:t>
            </a:fld>
            <a:endParaRPr lang="he-IL"/>
          </a:p>
        </p:txBody>
      </p:sp>
    </p:spTree>
    <p:extLst>
      <p:ext uri="{BB962C8B-B14F-4D97-AF65-F5344CB8AC3E}">
        <p14:creationId xmlns:p14="http://schemas.microsoft.com/office/powerpoint/2010/main" val="67407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1C4CEEC1-9AE2-486B-B659-4AB910462656}"/>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0B2F6B4-B32B-4153-9E2A-B62DE3EE1FC4}"/>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2A68003-4D06-4851-AA2E-7C06DA5A7CA8}"/>
              </a:ext>
            </a:extLst>
          </p:cNvPr>
          <p:cNvSpPr>
            <a:spLocks noGrp="1"/>
          </p:cNvSpPr>
          <p:nvPr>
            <p:ph type="dt" sz="half" idx="10"/>
          </p:nvPr>
        </p:nvSpPr>
        <p:spPr/>
        <p:txBody>
          <a:bodyPr/>
          <a:lstStyle/>
          <a:p>
            <a:fld id="{37EEED65-DCBE-4291-9894-DC7C45F1E1FF}" type="datetimeFigureOut">
              <a:rPr lang="he-IL" smtClean="0"/>
              <a:t>כ"ד/ניסן/תשפ"א</a:t>
            </a:fld>
            <a:endParaRPr lang="he-IL"/>
          </a:p>
        </p:txBody>
      </p:sp>
      <p:sp>
        <p:nvSpPr>
          <p:cNvPr id="5" name="מציין מיקום של כותרת תחתונה 4">
            <a:extLst>
              <a:ext uri="{FF2B5EF4-FFF2-40B4-BE49-F238E27FC236}">
                <a16:creationId xmlns:a16="http://schemas.microsoft.com/office/drawing/2014/main" id="{2BFA5B2A-B6DA-4C9E-A706-90CBB187782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62DB4E5-8962-47EC-B09B-65145D022B58}"/>
              </a:ext>
            </a:extLst>
          </p:cNvPr>
          <p:cNvSpPr>
            <a:spLocks noGrp="1"/>
          </p:cNvSpPr>
          <p:nvPr>
            <p:ph type="sldNum" sz="quarter" idx="12"/>
          </p:nvPr>
        </p:nvSpPr>
        <p:spPr/>
        <p:txBody>
          <a:bodyPr/>
          <a:lstStyle/>
          <a:p>
            <a:fld id="{A6128A31-46A0-425D-85AD-A604F42D2FA4}" type="slidenum">
              <a:rPr lang="he-IL" smtClean="0"/>
              <a:t>‹#›</a:t>
            </a:fld>
            <a:endParaRPr lang="he-IL"/>
          </a:p>
        </p:txBody>
      </p:sp>
    </p:spTree>
    <p:extLst>
      <p:ext uri="{BB962C8B-B14F-4D97-AF65-F5344CB8AC3E}">
        <p14:creationId xmlns:p14="http://schemas.microsoft.com/office/powerpoint/2010/main" val="4169565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BC5355-D481-4DB9-A299-C667F52312D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44ACA66-382A-4ED6-9FEE-B389BE44B1FB}"/>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30EE917-F442-435D-A69D-8EED43A15ADD}"/>
              </a:ext>
            </a:extLst>
          </p:cNvPr>
          <p:cNvSpPr>
            <a:spLocks noGrp="1"/>
          </p:cNvSpPr>
          <p:nvPr>
            <p:ph type="dt" sz="half" idx="10"/>
          </p:nvPr>
        </p:nvSpPr>
        <p:spPr/>
        <p:txBody>
          <a:bodyPr/>
          <a:lstStyle/>
          <a:p>
            <a:fld id="{37EEED65-DCBE-4291-9894-DC7C45F1E1FF}" type="datetimeFigureOut">
              <a:rPr lang="he-IL" smtClean="0"/>
              <a:t>כ"ד/ניסן/תשפ"א</a:t>
            </a:fld>
            <a:endParaRPr lang="he-IL"/>
          </a:p>
        </p:txBody>
      </p:sp>
      <p:sp>
        <p:nvSpPr>
          <p:cNvPr id="5" name="מציין מיקום של כותרת תחתונה 4">
            <a:extLst>
              <a:ext uri="{FF2B5EF4-FFF2-40B4-BE49-F238E27FC236}">
                <a16:creationId xmlns:a16="http://schemas.microsoft.com/office/drawing/2014/main" id="{73BCCD83-0A81-4849-9871-048217ADF73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E05E8CB-008D-47AA-AD73-9241DAD28035}"/>
              </a:ext>
            </a:extLst>
          </p:cNvPr>
          <p:cNvSpPr>
            <a:spLocks noGrp="1"/>
          </p:cNvSpPr>
          <p:nvPr>
            <p:ph type="sldNum" sz="quarter" idx="12"/>
          </p:nvPr>
        </p:nvSpPr>
        <p:spPr/>
        <p:txBody>
          <a:bodyPr/>
          <a:lstStyle/>
          <a:p>
            <a:fld id="{A6128A31-46A0-425D-85AD-A604F42D2FA4}" type="slidenum">
              <a:rPr lang="he-IL" smtClean="0"/>
              <a:t>‹#›</a:t>
            </a:fld>
            <a:endParaRPr lang="he-IL"/>
          </a:p>
        </p:txBody>
      </p:sp>
    </p:spTree>
    <p:extLst>
      <p:ext uri="{BB962C8B-B14F-4D97-AF65-F5344CB8AC3E}">
        <p14:creationId xmlns:p14="http://schemas.microsoft.com/office/powerpoint/2010/main" val="1953460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55B512-6431-40AD-8494-3AD39A6B5D3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7521F5B-8EDD-4A5C-8300-1EFD8351CC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70C7D168-ECD1-4A83-B4E5-15E3BFFADD1F}"/>
              </a:ext>
            </a:extLst>
          </p:cNvPr>
          <p:cNvSpPr>
            <a:spLocks noGrp="1"/>
          </p:cNvSpPr>
          <p:nvPr>
            <p:ph type="dt" sz="half" idx="10"/>
          </p:nvPr>
        </p:nvSpPr>
        <p:spPr/>
        <p:txBody>
          <a:bodyPr/>
          <a:lstStyle/>
          <a:p>
            <a:fld id="{37EEED65-DCBE-4291-9894-DC7C45F1E1FF}" type="datetimeFigureOut">
              <a:rPr lang="he-IL" smtClean="0"/>
              <a:t>כ"ד/ניסן/תשפ"א</a:t>
            </a:fld>
            <a:endParaRPr lang="he-IL"/>
          </a:p>
        </p:txBody>
      </p:sp>
      <p:sp>
        <p:nvSpPr>
          <p:cNvPr id="5" name="מציין מיקום של כותרת תחתונה 4">
            <a:extLst>
              <a:ext uri="{FF2B5EF4-FFF2-40B4-BE49-F238E27FC236}">
                <a16:creationId xmlns:a16="http://schemas.microsoft.com/office/drawing/2014/main" id="{47BFF3BC-D7BC-4798-84D7-CFE4DD1F86C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BA41AC4-62A7-4E63-B701-6CC5325953EF}"/>
              </a:ext>
            </a:extLst>
          </p:cNvPr>
          <p:cNvSpPr>
            <a:spLocks noGrp="1"/>
          </p:cNvSpPr>
          <p:nvPr>
            <p:ph type="sldNum" sz="quarter" idx="12"/>
          </p:nvPr>
        </p:nvSpPr>
        <p:spPr/>
        <p:txBody>
          <a:bodyPr/>
          <a:lstStyle/>
          <a:p>
            <a:fld id="{A6128A31-46A0-425D-85AD-A604F42D2FA4}" type="slidenum">
              <a:rPr lang="he-IL" smtClean="0"/>
              <a:t>‹#›</a:t>
            </a:fld>
            <a:endParaRPr lang="he-IL"/>
          </a:p>
        </p:txBody>
      </p:sp>
    </p:spTree>
    <p:extLst>
      <p:ext uri="{BB962C8B-B14F-4D97-AF65-F5344CB8AC3E}">
        <p14:creationId xmlns:p14="http://schemas.microsoft.com/office/powerpoint/2010/main" val="408410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6B6C4BD-124A-4DBF-B11F-03642D69A94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4FF4679-842C-4B11-8CD8-BA760C094842}"/>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AC61839-F4B9-4D7D-B401-1B4EE80CBF4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DC9AA705-9347-4A1C-98BF-291B911044D6}"/>
              </a:ext>
            </a:extLst>
          </p:cNvPr>
          <p:cNvSpPr>
            <a:spLocks noGrp="1"/>
          </p:cNvSpPr>
          <p:nvPr>
            <p:ph type="dt" sz="half" idx="10"/>
          </p:nvPr>
        </p:nvSpPr>
        <p:spPr/>
        <p:txBody>
          <a:bodyPr/>
          <a:lstStyle/>
          <a:p>
            <a:fld id="{37EEED65-DCBE-4291-9894-DC7C45F1E1FF}" type="datetimeFigureOut">
              <a:rPr lang="he-IL" smtClean="0"/>
              <a:t>כ"ד/ניסן/תשפ"א</a:t>
            </a:fld>
            <a:endParaRPr lang="he-IL"/>
          </a:p>
        </p:txBody>
      </p:sp>
      <p:sp>
        <p:nvSpPr>
          <p:cNvPr id="6" name="מציין מיקום של כותרת תחתונה 5">
            <a:extLst>
              <a:ext uri="{FF2B5EF4-FFF2-40B4-BE49-F238E27FC236}">
                <a16:creationId xmlns:a16="http://schemas.microsoft.com/office/drawing/2014/main" id="{C3F49A26-6DFB-420E-A176-974E1DDC615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CAD8590-4BD0-4828-B808-12245ECB25C1}"/>
              </a:ext>
            </a:extLst>
          </p:cNvPr>
          <p:cNvSpPr>
            <a:spLocks noGrp="1"/>
          </p:cNvSpPr>
          <p:nvPr>
            <p:ph type="sldNum" sz="quarter" idx="12"/>
          </p:nvPr>
        </p:nvSpPr>
        <p:spPr/>
        <p:txBody>
          <a:bodyPr/>
          <a:lstStyle/>
          <a:p>
            <a:fld id="{A6128A31-46A0-425D-85AD-A604F42D2FA4}" type="slidenum">
              <a:rPr lang="he-IL" smtClean="0"/>
              <a:t>‹#›</a:t>
            </a:fld>
            <a:endParaRPr lang="he-IL"/>
          </a:p>
        </p:txBody>
      </p:sp>
    </p:spTree>
    <p:extLst>
      <p:ext uri="{BB962C8B-B14F-4D97-AF65-F5344CB8AC3E}">
        <p14:creationId xmlns:p14="http://schemas.microsoft.com/office/powerpoint/2010/main" val="3988480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E1006A-3B06-4FD7-B0D6-780EA195BE5D}"/>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A0C44B1-7263-44CC-8990-356364A945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EBC23384-48CB-42ED-AF08-0EF24C90A53A}"/>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834394BD-6A1D-4C0D-8CDB-B37BA547F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C7B3BCC8-D833-4867-9EEF-C6AF23D2A825}"/>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A469AA2-B5A3-4EFE-BF61-CEE959E3BDD0}"/>
              </a:ext>
            </a:extLst>
          </p:cNvPr>
          <p:cNvSpPr>
            <a:spLocks noGrp="1"/>
          </p:cNvSpPr>
          <p:nvPr>
            <p:ph type="dt" sz="half" idx="10"/>
          </p:nvPr>
        </p:nvSpPr>
        <p:spPr/>
        <p:txBody>
          <a:bodyPr/>
          <a:lstStyle/>
          <a:p>
            <a:fld id="{37EEED65-DCBE-4291-9894-DC7C45F1E1FF}" type="datetimeFigureOut">
              <a:rPr lang="he-IL" smtClean="0"/>
              <a:t>כ"ד/ניסן/תשפ"א</a:t>
            </a:fld>
            <a:endParaRPr lang="he-IL"/>
          </a:p>
        </p:txBody>
      </p:sp>
      <p:sp>
        <p:nvSpPr>
          <p:cNvPr id="8" name="מציין מיקום של כותרת תחתונה 7">
            <a:extLst>
              <a:ext uri="{FF2B5EF4-FFF2-40B4-BE49-F238E27FC236}">
                <a16:creationId xmlns:a16="http://schemas.microsoft.com/office/drawing/2014/main" id="{62998E94-BC1E-4146-89E7-22E3F4A2FB2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DC0EF09-A1D7-41F2-953B-3C2DCFF68724}"/>
              </a:ext>
            </a:extLst>
          </p:cNvPr>
          <p:cNvSpPr>
            <a:spLocks noGrp="1"/>
          </p:cNvSpPr>
          <p:nvPr>
            <p:ph type="sldNum" sz="quarter" idx="12"/>
          </p:nvPr>
        </p:nvSpPr>
        <p:spPr/>
        <p:txBody>
          <a:bodyPr/>
          <a:lstStyle/>
          <a:p>
            <a:fld id="{A6128A31-46A0-425D-85AD-A604F42D2FA4}" type="slidenum">
              <a:rPr lang="he-IL" smtClean="0"/>
              <a:t>‹#›</a:t>
            </a:fld>
            <a:endParaRPr lang="he-IL"/>
          </a:p>
        </p:txBody>
      </p:sp>
    </p:spTree>
    <p:extLst>
      <p:ext uri="{BB962C8B-B14F-4D97-AF65-F5344CB8AC3E}">
        <p14:creationId xmlns:p14="http://schemas.microsoft.com/office/powerpoint/2010/main" val="269044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D9A7E1-5767-414C-B489-58D4C0AF8CA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48FD4F9B-9249-4568-846E-74DD3C4CB952}"/>
              </a:ext>
            </a:extLst>
          </p:cNvPr>
          <p:cNvSpPr>
            <a:spLocks noGrp="1"/>
          </p:cNvSpPr>
          <p:nvPr>
            <p:ph type="dt" sz="half" idx="10"/>
          </p:nvPr>
        </p:nvSpPr>
        <p:spPr/>
        <p:txBody>
          <a:bodyPr/>
          <a:lstStyle/>
          <a:p>
            <a:fld id="{37EEED65-DCBE-4291-9894-DC7C45F1E1FF}" type="datetimeFigureOut">
              <a:rPr lang="he-IL" smtClean="0"/>
              <a:t>כ"ד/ניסן/תשפ"א</a:t>
            </a:fld>
            <a:endParaRPr lang="he-IL"/>
          </a:p>
        </p:txBody>
      </p:sp>
      <p:sp>
        <p:nvSpPr>
          <p:cNvPr id="4" name="מציין מיקום של כותרת תחתונה 3">
            <a:extLst>
              <a:ext uri="{FF2B5EF4-FFF2-40B4-BE49-F238E27FC236}">
                <a16:creationId xmlns:a16="http://schemas.microsoft.com/office/drawing/2014/main" id="{84AB40FB-58D9-4216-BBDC-D39B250CBA3E}"/>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61D2CA15-256E-4AEA-9EFC-68BD3EB64824}"/>
              </a:ext>
            </a:extLst>
          </p:cNvPr>
          <p:cNvSpPr>
            <a:spLocks noGrp="1"/>
          </p:cNvSpPr>
          <p:nvPr>
            <p:ph type="sldNum" sz="quarter" idx="12"/>
          </p:nvPr>
        </p:nvSpPr>
        <p:spPr/>
        <p:txBody>
          <a:bodyPr/>
          <a:lstStyle/>
          <a:p>
            <a:fld id="{A6128A31-46A0-425D-85AD-A604F42D2FA4}" type="slidenum">
              <a:rPr lang="he-IL" smtClean="0"/>
              <a:t>‹#›</a:t>
            </a:fld>
            <a:endParaRPr lang="he-IL"/>
          </a:p>
        </p:txBody>
      </p:sp>
    </p:spTree>
    <p:extLst>
      <p:ext uri="{BB962C8B-B14F-4D97-AF65-F5344CB8AC3E}">
        <p14:creationId xmlns:p14="http://schemas.microsoft.com/office/powerpoint/2010/main" val="4165406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EAB4AB3D-A9C2-4EA7-94FC-4134642489B0}"/>
              </a:ext>
            </a:extLst>
          </p:cNvPr>
          <p:cNvSpPr>
            <a:spLocks noGrp="1"/>
          </p:cNvSpPr>
          <p:nvPr>
            <p:ph type="dt" sz="half" idx="10"/>
          </p:nvPr>
        </p:nvSpPr>
        <p:spPr/>
        <p:txBody>
          <a:bodyPr/>
          <a:lstStyle/>
          <a:p>
            <a:fld id="{37EEED65-DCBE-4291-9894-DC7C45F1E1FF}" type="datetimeFigureOut">
              <a:rPr lang="he-IL" smtClean="0"/>
              <a:t>כ"ד/ניסן/תשפ"א</a:t>
            </a:fld>
            <a:endParaRPr lang="he-IL"/>
          </a:p>
        </p:txBody>
      </p:sp>
      <p:sp>
        <p:nvSpPr>
          <p:cNvPr id="3" name="מציין מיקום של כותרת תחתונה 2">
            <a:extLst>
              <a:ext uri="{FF2B5EF4-FFF2-40B4-BE49-F238E27FC236}">
                <a16:creationId xmlns:a16="http://schemas.microsoft.com/office/drawing/2014/main" id="{C983E7A3-063B-4398-A701-16DF29556BC1}"/>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E7A90913-96C8-463A-8652-DE5F97F2DDC5}"/>
              </a:ext>
            </a:extLst>
          </p:cNvPr>
          <p:cNvSpPr>
            <a:spLocks noGrp="1"/>
          </p:cNvSpPr>
          <p:nvPr>
            <p:ph type="sldNum" sz="quarter" idx="12"/>
          </p:nvPr>
        </p:nvSpPr>
        <p:spPr/>
        <p:txBody>
          <a:bodyPr/>
          <a:lstStyle/>
          <a:p>
            <a:fld id="{A6128A31-46A0-425D-85AD-A604F42D2FA4}" type="slidenum">
              <a:rPr lang="he-IL" smtClean="0"/>
              <a:t>‹#›</a:t>
            </a:fld>
            <a:endParaRPr lang="he-IL"/>
          </a:p>
        </p:txBody>
      </p:sp>
    </p:spTree>
    <p:extLst>
      <p:ext uri="{BB962C8B-B14F-4D97-AF65-F5344CB8AC3E}">
        <p14:creationId xmlns:p14="http://schemas.microsoft.com/office/powerpoint/2010/main" val="44367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891A83-1D93-4BC0-B0BD-8AA30758553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C8B7A57-9630-4893-8E25-F5F848A9C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11B57B23-9959-4268-BE90-E98F848C6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028D05DD-BDBE-464F-A339-DE04AE8E93E1}"/>
              </a:ext>
            </a:extLst>
          </p:cNvPr>
          <p:cNvSpPr>
            <a:spLocks noGrp="1"/>
          </p:cNvSpPr>
          <p:nvPr>
            <p:ph type="dt" sz="half" idx="10"/>
          </p:nvPr>
        </p:nvSpPr>
        <p:spPr/>
        <p:txBody>
          <a:bodyPr/>
          <a:lstStyle/>
          <a:p>
            <a:fld id="{37EEED65-DCBE-4291-9894-DC7C45F1E1FF}" type="datetimeFigureOut">
              <a:rPr lang="he-IL" smtClean="0"/>
              <a:t>כ"ד/ניסן/תשפ"א</a:t>
            </a:fld>
            <a:endParaRPr lang="he-IL"/>
          </a:p>
        </p:txBody>
      </p:sp>
      <p:sp>
        <p:nvSpPr>
          <p:cNvPr id="6" name="מציין מיקום של כותרת תחתונה 5">
            <a:extLst>
              <a:ext uri="{FF2B5EF4-FFF2-40B4-BE49-F238E27FC236}">
                <a16:creationId xmlns:a16="http://schemas.microsoft.com/office/drawing/2014/main" id="{86A2110D-BBE3-49D8-ACAA-887C7D92808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7F9BC8D-7B6B-4067-859E-D39248ED1947}"/>
              </a:ext>
            </a:extLst>
          </p:cNvPr>
          <p:cNvSpPr>
            <a:spLocks noGrp="1"/>
          </p:cNvSpPr>
          <p:nvPr>
            <p:ph type="sldNum" sz="quarter" idx="12"/>
          </p:nvPr>
        </p:nvSpPr>
        <p:spPr/>
        <p:txBody>
          <a:bodyPr/>
          <a:lstStyle/>
          <a:p>
            <a:fld id="{A6128A31-46A0-425D-85AD-A604F42D2FA4}" type="slidenum">
              <a:rPr lang="he-IL" smtClean="0"/>
              <a:t>‹#›</a:t>
            </a:fld>
            <a:endParaRPr lang="he-IL"/>
          </a:p>
        </p:txBody>
      </p:sp>
    </p:spTree>
    <p:extLst>
      <p:ext uri="{BB962C8B-B14F-4D97-AF65-F5344CB8AC3E}">
        <p14:creationId xmlns:p14="http://schemas.microsoft.com/office/powerpoint/2010/main" val="2922532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00E4CBF-725E-468D-9D07-53D5FBF47BB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BAC97022-1575-46B1-969C-AEF43520D4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93955A21-9251-42EA-918C-2877896C9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66B8CBB-467F-40DA-90D5-012D598CB3FB}"/>
              </a:ext>
            </a:extLst>
          </p:cNvPr>
          <p:cNvSpPr>
            <a:spLocks noGrp="1"/>
          </p:cNvSpPr>
          <p:nvPr>
            <p:ph type="dt" sz="half" idx="10"/>
          </p:nvPr>
        </p:nvSpPr>
        <p:spPr/>
        <p:txBody>
          <a:bodyPr/>
          <a:lstStyle/>
          <a:p>
            <a:fld id="{37EEED65-DCBE-4291-9894-DC7C45F1E1FF}" type="datetimeFigureOut">
              <a:rPr lang="he-IL" smtClean="0"/>
              <a:t>כ"ד/ניסן/תשפ"א</a:t>
            </a:fld>
            <a:endParaRPr lang="he-IL"/>
          </a:p>
        </p:txBody>
      </p:sp>
      <p:sp>
        <p:nvSpPr>
          <p:cNvPr id="6" name="מציין מיקום של כותרת תחתונה 5">
            <a:extLst>
              <a:ext uri="{FF2B5EF4-FFF2-40B4-BE49-F238E27FC236}">
                <a16:creationId xmlns:a16="http://schemas.microsoft.com/office/drawing/2014/main" id="{E4A21D8C-CCD8-4D3F-AB15-A1DA0E83248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061A7B3-6171-4587-9511-82CFF3F5E374}"/>
              </a:ext>
            </a:extLst>
          </p:cNvPr>
          <p:cNvSpPr>
            <a:spLocks noGrp="1"/>
          </p:cNvSpPr>
          <p:nvPr>
            <p:ph type="sldNum" sz="quarter" idx="12"/>
          </p:nvPr>
        </p:nvSpPr>
        <p:spPr/>
        <p:txBody>
          <a:bodyPr/>
          <a:lstStyle/>
          <a:p>
            <a:fld id="{A6128A31-46A0-425D-85AD-A604F42D2FA4}" type="slidenum">
              <a:rPr lang="he-IL" smtClean="0"/>
              <a:t>‹#›</a:t>
            </a:fld>
            <a:endParaRPr lang="he-IL"/>
          </a:p>
        </p:txBody>
      </p:sp>
    </p:spTree>
    <p:extLst>
      <p:ext uri="{BB962C8B-B14F-4D97-AF65-F5344CB8AC3E}">
        <p14:creationId xmlns:p14="http://schemas.microsoft.com/office/powerpoint/2010/main" val="3028963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D7B690C8-9AD0-48A5-AB6E-658578012F2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AB8B6C3-BED7-4291-8A2D-D7521F82315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EED3C7C-5E4E-4037-920D-8BBA31ED80FA}"/>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37EEED65-DCBE-4291-9894-DC7C45F1E1FF}" type="datetimeFigureOut">
              <a:rPr lang="he-IL" smtClean="0"/>
              <a:t>כ"ד/ניסן/תשפ"א</a:t>
            </a:fld>
            <a:endParaRPr lang="he-IL"/>
          </a:p>
        </p:txBody>
      </p:sp>
      <p:sp>
        <p:nvSpPr>
          <p:cNvPr id="5" name="מציין מיקום של כותרת תחתונה 4">
            <a:extLst>
              <a:ext uri="{FF2B5EF4-FFF2-40B4-BE49-F238E27FC236}">
                <a16:creationId xmlns:a16="http://schemas.microsoft.com/office/drawing/2014/main" id="{54FB7622-68DA-4CA2-94DF-338A71832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9B6ECCB-3258-4EA8-8CA4-C2C9C885F43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A6128A31-46A0-425D-85AD-A604F42D2FA4}" type="slidenum">
              <a:rPr lang="he-IL" smtClean="0"/>
              <a:t>‹#›</a:t>
            </a:fld>
            <a:endParaRPr lang="he-IL"/>
          </a:p>
        </p:txBody>
      </p:sp>
    </p:spTree>
    <p:extLst>
      <p:ext uri="{BB962C8B-B14F-4D97-AF65-F5344CB8AC3E}">
        <p14:creationId xmlns:p14="http://schemas.microsoft.com/office/powerpoint/2010/main" val="1352977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emf"/><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sp>
        <p:nvSpPr>
          <p:cNvPr id="3" name="כותרת משנה 2">
            <a:extLst>
              <a:ext uri="{FF2B5EF4-FFF2-40B4-BE49-F238E27FC236}">
                <a16:creationId xmlns:a16="http://schemas.microsoft.com/office/drawing/2014/main" id="{427531CE-04BE-4694-B090-08B65F0D3A61}"/>
              </a:ext>
            </a:extLst>
          </p:cNvPr>
          <p:cNvSpPr>
            <a:spLocks noGrp="1"/>
          </p:cNvSpPr>
          <p:nvPr>
            <p:ph type="subTitle" idx="1"/>
          </p:nvPr>
        </p:nvSpPr>
        <p:spPr>
          <a:xfrm>
            <a:off x="4166154" y="2013448"/>
            <a:ext cx="7506735" cy="4609640"/>
          </a:xfrm>
        </p:spPr>
        <p:txBody>
          <a:bodyPr anchor="ctr">
            <a:normAutofit/>
          </a:bodyPr>
          <a:lstStyle/>
          <a:p>
            <a:r>
              <a:rPr lang="he-IL" sz="4400" b="1" dirty="0">
                <a:solidFill>
                  <a:schemeClr val="tx2"/>
                </a:solidFill>
              </a:rPr>
              <a:t>פרויקט חישוב מרחק מרמזורים</a:t>
            </a:r>
          </a:p>
          <a:p>
            <a:r>
              <a:rPr lang="he-IL" sz="4400" b="1" dirty="0">
                <a:solidFill>
                  <a:schemeClr val="tx2"/>
                </a:solidFill>
              </a:rPr>
              <a:t>(</a:t>
            </a:r>
            <a:r>
              <a:rPr lang="he-IL" sz="4400" b="1" dirty="0" err="1">
                <a:solidFill>
                  <a:schemeClr val="tx2"/>
                </a:solidFill>
              </a:rPr>
              <a:t>מובילאי</a:t>
            </a:r>
            <a:r>
              <a:rPr lang="he-IL" sz="4400" b="1" dirty="0">
                <a:solidFill>
                  <a:schemeClr val="tx2"/>
                </a:solidFill>
              </a:rPr>
              <a:t>)</a:t>
            </a:r>
          </a:p>
          <a:p>
            <a:endParaRPr lang="he-IL" sz="4400" b="1" dirty="0">
              <a:solidFill>
                <a:schemeClr val="tx2"/>
              </a:solidFill>
            </a:endParaRPr>
          </a:p>
          <a:p>
            <a:endParaRPr lang="he-IL" sz="4400" b="1" dirty="0">
              <a:solidFill>
                <a:schemeClr val="tx2"/>
              </a:solidFill>
            </a:endParaRPr>
          </a:p>
          <a:p>
            <a:pPr algn="l"/>
            <a:r>
              <a:rPr lang="he-IL" b="1" dirty="0">
                <a:solidFill>
                  <a:schemeClr val="tx2"/>
                </a:solidFill>
              </a:rPr>
              <a:t>       לאה לוי ומרים אטיאס</a:t>
            </a:r>
          </a:p>
        </p:txBody>
      </p:sp>
      <p:pic>
        <p:nvPicPr>
          <p:cNvPr id="5" name="תמונה 4" descr="תמונה שמכילה טקסט, רמזור&#10;&#10;התיאור נוצר באופן אוטומטי">
            <a:extLst>
              <a:ext uri="{FF2B5EF4-FFF2-40B4-BE49-F238E27FC236}">
                <a16:creationId xmlns:a16="http://schemas.microsoft.com/office/drawing/2014/main" id="{BA5B187D-C1FA-4436-9B62-18572E4CB83A}"/>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804639"/>
            <a:ext cx="5760720" cy="5053360"/>
          </a:xfrm>
          <a:prstGeom prst="rect">
            <a:avLst/>
          </a:prstGeom>
        </p:spPr>
      </p:pic>
      <p:sp>
        <p:nvSpPr>
          <p:cNvPr id="6" name="תיבת טקסט 5">
            <a:extLst>
              <a:ext uri="{FF2B5EF4-FFF2-40B4-BE49-F238E27FC236}">
                <a16:creationId xmlns:a16="http://schemas.microsoft.com/office/drawing/2014/main" id="{2E338240-98C6-4CE7-9D8F-A9B462504812}"/>
              </a:ext>
            </a:extLst>
          </p:cNvPr>
          <p:cNvSpPr txBox="1"/>
          <p:nvPr/>
        </p:nvSpPr>
        <p:spPr>
          <a:xfrm>
            <a:off x="10569651" y="234912"/>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Tree>
    <p:extLst>
      <p:ext uri="{BB962C8B-B14F-4D97-AF65-F5344CB8AC3E}">
        <p14:creationId xmlns:p14="http://schemas.microsoft.com/office/powerpoint/2010/main" val="1480779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
        <p:nvSpPr>
          <p:cNvPr id="6" name="תיבת טקסט 5">
            <a:extLst>
              <a:ext uri="{FF2B5EF4-FFF2-40B4-BE49-F238E27FC236}">
                <a16:creationId xmlns:a16="http://schemas.microsoft.com/office/drawing/2014/main" id="{66F7397A-920E-4648-B523-725075D04AB3}"/>
              </a:ext>
            </a:extLst>
          </p:cNvPr>
          <p:cNvSpPr txBox="1"/>
          <p:nvPr/>
        </p:nvSpPr>
        <p:spPr>
          <a:xfrm>
            <a:off x="4103364" y="1940677"/>
            <a:ext cx="7489111" cy="4524315"/>
          </a:xfrm>
          <a:prstGeom prst="rect">
            <a:avLst/>
          </a:prstGeom>
          <a:noFill/>
        </p:spPr>
        <p:txBody>
          <a:bodyPr wrap="square" rtlCol="1">
            <a:spAutoFit/>
          </a:bodyPr>
          <a:lstStyle/>
          <a:p>
            <a:r>
              <a:rPr lang="he-IL" sz="2400" b="1" u="sng" dirty="0">
                <a:solidFill>
                  <a:schemeClr val="tx2"/>
                </a:solidFill>
              </a:rPr>
              <a:t>יצירת דאטה סט</a:t>
            </a:r>
          </a:p>
          <a:p>
            <a:r>
              <a:rPr lang="he-IL" sz="2400" b="1" dirty="0">
                <a:solidFill>
                  <a:schemeClr val="tx2"/>
                </a:solidFill>
              </a:rPr>
              <a:t>אנו צריכים מאגר מידע שעל פיו נוכל לאמן את הרשת. </a:t>
            </a:r>
          </a:p>
          <a:p>
            <a:r>
              <a:rPr lang="he-IL" sz="2400" b="1" dirty="0">
                <a:solidFill>
                  <a:schemeClr val="tx2"/>
                </a:solidFill>
              </a:rPr>
              <a:t>כדי שהמידע יהיה אמין עלינו לדאוג לכך שיהיו תמונות רמזורים ולא רמזורים ביחס שווה. לגיוון המידע שנמצא במאגר השתמשנו ב </a:t>
            </a:r>
            <a:r>
              <a:rPr lang="en-US" sz="2400" b="1" dirty="0">
                <a:solidFill>
                  <a:schemeClr val="tx2"/>
                </a:solidFill>
              </a:rPr>
              <a:t>augmentation</a:t>
            </a:r>
            <a:r>
              <a:rPr lang="he-IL" sz="2400" b="1" dirty="0">
                <a:solidFill>
                  <a:schemeClr val="tx2"/>
                </a:solidFill>
              </a:rPr>
              <a:t>.</a:t>
            </a:r>
          </a:p>
          <a:p>
            <a:endParaRPr lang="he-IL" sz="2400" b="1" dirty="0">
              <a:solidFill>
                <a:schemeClr val="tx2"/>
              </a:solidFill>
            </a:endParaRPr>
          </a:p>
          <a:p>
            <a:r>
              <a:rPr lang="en-US" sz="2400" b="1" u="sng" dirty="0">
                <a:solidFill>
                  <a:schemeClr val="tx2"/>
                </a:solidFill>
              </a:rPr>
              <a:t>augmentation</a:t>
            </a:r>
            <a:r>
              <a:rPr lang="en-US" sz="2400" b="1" dirty="0">
                <a:solidFill>
                  <a:schemeClr val="tx2"/>
                </a:solidFill>
              </a:rPr>
              <a:t> </a:t>
            </a:r>
            <a:r>
              <a:rPr lang="he-IL" sz="2400" b="1" dirty="0">
                <a:solidFill>
                  <a:schemeClr val="tx2"/>
                </a:solidFill>
              </a:rPr>
              <a:t> - זוהי דרך שבאמצעותה ניתן להרחיב את מאגר המידע ממנו יכולה ללמוד הרשת </a:t>
            </a:r>
            <a:r>
              <a:rPr lang="he-IL" sz="2400" b="1" dirty="0" err="1">
                <a:solidFill>
                  <a:schemeClr val="tx2"/>
                </a:solidFill>
              </a:rPr>
              <a:t>הנוירונית</a:t>
            </a:r>
            <a:r>
              <a:rPr lang="he-IL" sz="2400" b="1" dirty="0">
                <a:solidFill>
                  <a:schemeClr val="tx2"/>
                </a:solidFill>
              </a:rPr>
              <a:t>. המגוון בא לידי ביטוי בשינויים ויזואליים דוגמת בהירות, חדות ,סיבוב, וצביעת תמונות נתונות מתוך המאגר.</a:t>
            </a:r>
          </a:p>
          <a:p>
            <a:r>
              <a:rPr lang="he-IL" sz="2400" b="1" dirty="0">
                <a:solidFill>
                  <a:schemeClr val="tx2"/>
                </a:solidFill>
              </a:rPr>
              <a:t> </a:t>
            </a:r>
          </a:p>
          <a:p>
            <a:endParaRPr lang="he-IL" sz="2400" b="1" dirty="0">
              <a:solidFill>
                <a:schemeClr val="tx2"/>
              </a:solidFill>
            </a:endParaRPr>
          </a:p>
        </p:txBody>
      </p:sp>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1975579" y="693768"/>
            <a:ext cx="9144000" cy="829052"/>
          </a:xfrm>
        </p:spPr>
        <p:txBody>
          <a:bodyPr>
            <a:normAutofit/>
          </a:bodyPr>
          <a:lstStyle/>
          <a:p>
            <a:r>
              <a:rPr lang="he-IL" sz="3200" b="1" u="sng" dirty="0">
                <a:solidFill>
                  <a:schemeClr val="tx2"/>
                </a:solidFill>
              </a:rPr>
              <a:t> שלב 2: יצירת דאטה סט, בנית ואימון רשת.</a:t>
            </a:r>
            <a:endParaRPr lang="he-IL" dirty="0"/>
          </a:p>
        </p:txBody>
      </p:sp>
      <p:pic>
        <p:nvPicPr>
          <p:cNvPr id="22" name="תמונה 21" descr="תמונה שמכילה טקסט, רמזור&#10;&#10;התיאור נוצר באופן אוטומטי">
            <a:extLst>
              <a:ext uri="{FF2B5EF4-FFF2-40B4-BE49-F238E27FC236}">
                <a16:creationId xmlns:a16="http://schemas.microsoft.com/office/drawing/2014/main" id="{3953D250-DBED-4BE9-9756-8A065892B44E}"/>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426342" y="1804639"/>
            <a:ext cx="5760720" cy="5053360"/>
          </a:xfrm>
          <a:prstGeom prst="rect">
            <a:avLst/>
          </a:prstGeom>
        </p:spPr>
      </p:pic>
      <p:pic>
        <p:nvPicPr>
          <p:cNvPr id="15" name="תמונה 14">
            <a:extLst>
              <a:ext uri="{FF2B5EF4-FFF2-40B4-BE49-F238E27FC236}">
                <a16:creationId xmlns:a16="http://schemas.microsoft.com/office/drawing/2014/main" id="{8ADF6E46-B3F0-4049-8896-B2CAF4EBF0D6}"/>
              </a:ext>
            </a:extLst>
          </p:cNvPr>
          <p:cNvPicPr>
            <a:picLocks noChangeAspect="1"/>
          </p:cNvPicPr>
          <p:nvPr/>
        </p:nvPicPr>
        <p:blipFill rotWithShape="1">
          <a:blip r:embed="rId5">
            <a:extLst>
              <a:ext uri="{28A0092B-C50C-407E-A947-70E740481C1C}">
                <a14:useLocalDpi xmlns:a14="http://schemas.microsoft.com/office/drawing/2010/main" val="0"/>
              </a:ext>
            </a:extLst>
          </a:blip>
          <a:srcRect l="41125" t="66403" r="47272" b="12524"/>
          <a:stretch/>
        </p:blipFill>
        <p:spPr>
          <a:xfrm>
            <a:off x="590119" y="1286044"/>
            <a:ext cx="2637326" cy="2694218"/>
          </a:xfrm>
          <a:prstGeom prst="rect">
            <a:avLst/>
          </a:prstGeom>
        </p:spPr>
      </p:pic>
      <p:pic>
        <p:nvPicPr>
          <p:cNvPr id="4" name="תמונה 3">
            <a:extLst>
              <a:ext uri="{FF2B5EF4-FFF2-40B4-BE49-F238E27FC236}">
                <a16:creationId xmlns:a16="http://schemas.microsoft.com/office/drawing/2014/main" id="{C4E2030A-8F05-480C-AE97-D2C8EC3249FB}"/>
              </a:ext>
            </a:extLst>
          </p:cNvPr>
          <p:cNvPicPr>
            <a:picLocks noChangeAspect="1"/>
          </p:cNvPicPr>
          <p:nvPr/>
        </p:nvPicPr>
        <p:blipFill rotWithShape="1">
          <a:blip r:embed="rId6">
            <a:extLst>
              <a:ext uri="{28A0092B-C50C-407E-A947-70E740481C1C}">
                <a14:useLocalDpi xmlns:a14="http://schemas.microsoft.com/office/drawing/2010/main" val="0"/>
              </a:ext>
            </a:extLst>
          </a:blip>
          <a:srcRect l="87306" t="34169" r="1774" b="45455"/>
          <a:stretch/>
        </p:blipFill>
        <p:spPr>
          <a:xfrm>
            <a:off x="611905" y="4004646"/>
            <a:ext cx="2615540" cy="2745118"/>
          </a:xfrm>
          <a:prstGeom prst="rect">
            <a:avLst/>
          </a:prstGeom>
        </p:spPr>
      </p:pic>
    </p:spTree>
    <p:extLst>
      <p:ext uri="{BB962C8B-B14F-4D97-AF65-F5344CB8AC3E}">
        <p14:creationId xmlns:p14="http://schemas.microsoft.com/office/powerpoint/2010/main" val="54493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pic>
        <p:nvPicPr>
          <p:cNvPr id="5" name="תמונה 4" descr="תמונה שמכילה טקסט, רמזור&#10;&#10;התיאור נוצר באופן אוטומטי">
            <a:extLst>
              <a:ext uri="{FF2B5EF4-FFF2-40B4-BE49-F238E27FC236}">
                <a16:creationId xmlns:a16="http://schemas.microsoft.com/office/drawing/2014/main" id="{BA5B187D-C1FA-4436-9B62-18572E4CB83A}"/>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804639"/>
            <a:ext cx="5760720" cy="5053360"/>
          </a:xfrm>
          <a:prstGeom prst="rect">
            <a:avLst/>
          </a:prstGeom>
        </p:spPr>
      </p:pic>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
        <p:nvSpPr>
          <p:cNvPr id="6" name="תיבת טקסט 5">
            <a:extLst>
              <a:ext uri="{FF2B5EF4-FFF2-40B4-BE49-F238E27FC236}">
                <a16:creationId xmlns:a16="http://schemas.microsoft.com/office/drawing/2014/main" id="{66F7397A-920E-4648-B523-725075D04AB3}"/>
              </a:ext>
            </a:extLst>
          </p:cNvPr>
          <p:cNvSpPr txBox="1"/>
          <p:nvPr/>
        </p:nvSpPr>
        <p:spPr>
          <a:xfrm>
            <a:off x="4353059" y="1997839"/>
            <a:ext cx="7278575" cy="4893647"/>
          </a:xfrm>
          <a:prstGeom prst="rect">
            <a:avLst/>
          </a:prstGeom>
          <a:noFill/>
        </p:spPr>
        <p:txBody>
          <a:bodyPr wrap="square" rtlCol="1">
            <a:spAutoFit/>
          </a:bodyPr>
          <a:lstStyle/>
          <a:p>
            <a:r>
              <a:rPr lang="he-IL" sz="2400" b="1" dirty="0">
                <a:solidFill>
                  <a:schemeClr val="tx2"/>
                </a:solidFill>
              </a:rPr>
              <a:t>הדאטה סט מתחלק לשלושה חלקים:</a:t>
            </a:r>
          </a:p>
          <a:p>
            <a:endParaRPr lang="he-IL" sz="2400" b="1" dirty="0">
              <a:solidFill>
                <a:schemeClr val="tx2"/>
              </a:solidFill>
            </a:endParaRPr>
          </a:p>
          <a:p>
            <a:r>
              <a:rPr lang="en-US" sz="2400" b="1" u="sng" dirty="0">
                <a:solidFill>
                  <a:schemeClr val="tx2"/>
                </a:solidFill>
              </a:rPr>
              <a:t>Training set</a:t>
            </a:r>
            <a:r>
              <a:rPr lang="he-IL" sz="2400" b="1" u="sng" dirty="0">
                <a:solidFill>
                  <a:schemeClr val="tx2"/>
                </a:solidFill>
              </a:rPr>
              <a:t> </a:t>
            </a:r>
            <a:r>
              <a:rPr lang="he-IL" sz="2400" b="1" dirty="0">
                <a:solidFill>
                  <a:schemeClr val="tx2"/>
                </a:solidFill>
              </a:rPr>
              <a:t>- הדאטה המשמש לאימון הרשת.</a:t>
            </a:r>
          </a:p>
          <a:p>
            <a:endParaRPr lang="en-US" sz="2400" b="1" dirty="0">
              <a:solidFill>
                <a:schemeClr val="tx2"/>
              </a:solidFill>
            </a:endParaRPr>
          </a:p>
          <a:p>
            <a:r>
              <a:rPr lang="en-US" sz="2400" b="1" dirty="0">
                <a:solidFill>
                  <a:schemeClr val="tx2"/>
                </a:solidFill>
              </a:rPr>
              <a:t> - </a:t>
            </a:r>
            <a:r>
              <a:rPr lang="en-US" sz="2400" b="1" u="sng" dirty="0">
                <a:solidFill>
                  <a:schemeClr val="tx2"/>
                </a:solidFill>
              </a:rPr>
              <a:t>Validation set</a:t>
            </a:r>
            <a:r>
              <a:rPr lang="en-US" sz="2400" b="1" dirty="0">
                <a:solidFill>
                  <a:schemeClr val="tx2"/>
                </a:solidFill>
              </a:rPr>
              <a:t> </a:t>
            </a:r>
            <a:r>
              <a:rPr lang="he-IL" sz="2400" b="1" dirty="0">
                <a:solidFill>
                  <a:schemeClr val="tx2"/>
                </a:solidFill>
              </a:rPr>
              <a:t>דאטה נפרד המשמש לאימות המודל שלנו במהלך האימון ועוזר להתאמת הפרמטרים ע"פ סיווג המשקלים לצמצום השגיאה של הרשת. מטרתו היא למנוע </a:t>
            </a:r>
            <a:r>
              <a:rPr lang="en-US" sz="2400" b="1" dirty="0">
                <a:solidFill>
                  <a:schemeClr val="tx2"/>
                </a:solidFill>
              </a:rPr>
              <a:t> </a:t>
            </a:r>
            <a:r>
              <a:rPr lang="he-IL" sz="2400" b="1" dirty="0">
                <a:solidFill>
                  <a:schemeClr val="tx2"/>
                </a:solidFill>
              </a:rPr>
              <a:t> </a:t>
            </a:r>
            <a:r>
              <a:rPr lang="en-US" sz="2400" b="1" dirty="0">
                <a:solidFill>
                  <a:schemeClr val="tx2"/>
                </a:solidFill>
              </a:rPr>
              <a:t>overfitting</a:t>
            </a:r>
            <a:r>
              <a:rPr lang="he-IL" sz="2400" b="1" dirty="0">
                <a:solidFill>
                  <a:schemeClr val="tx2"/>
                </a:solidFill>
              </a:rPr>
              <a:t> ו – </a:t>
            </a:r>
            <a:r>
              <a:rPr lang="en-US" sz="2400" b="1" dirty="0">
                <a:solidFill>
                  <a:schemeClr val="tx2"/>
                </a:solidFill>
              </a:rPr>
              <a:t>underfitting</a:t>
            </a:r>
            <a:r>
              <a:rPr lang="he-IL" sz="2400" b="1" dirty="0">
                <a:solidFill>
                  <a:schemeClr val="tx2"/>
                </a:solidFill>
              </a:rPr>
              <a:t>.</a:t>
            </a:r>
          </a:p>
          <a:p>
            <a:endParaRPr lang="en-US" sz="2400" b="1" dirty="0">
              <a:solidFill>
                <a:schemeClr val="tx2"/>
              </a:solidFill>
            </a:endParaRPr>
          </a:p>
          <a:p>
            <a:r>
              <a:rPr lang="en-US" sz="2400" b="1" u="sng" dirty="0">
                <a:solidFill>
                  <a:schemeClr val="tx2"/>
                </a:solidFill>
              </a:rPr>
              <a:t>Test set</a:t>
            </a:r>
            <a:r>
              <a:rPr lang="he-IL" sz="2400" b="1" u="sng" dirty="0">
                <a:solidFill>
                  <a:schemeClr val="tx2"/>
                </a:solidFill>
              </a:rPr>
              <a:t> </a:t>
            </a:r>
            <a:r>
              <a:rPr lang="he-IL" sz="2400" b="1" dirty="0">
                <a:solidFill>
                  <a:schemeClr val="tx2"/>
                </a:solidFill>
              </a:rPr>
              <a:t>- דאטה המשמש לבחינת הרשת לאחר אימונה ע"מ לקבל אינדיקציה על מידת יעילותה.</a:t>
            </a:r>
            <a:endParaRPr lang="en-US" sz="2400" b="1" dirty="0">
              <a:solidFill>
                <a:schemeClr val="tx2"/>
              </a:solidFill>
            </a:endParaRPr>
          </a:p>
          <a:p>
            <a:endParaRPr lang="he-IL" sz="2400" b="1" u="sng" dirty="0">
              <a:solidFill>
                <a:schemeClr val="tx2"/>
              </a:solidFill>
            </a:endParaRPr>
          </a:p>
          <a:p>
            <a:r>
              <a:rPr lang="he-IL" sz="2400" b="1" u="sng" dirty="0">
                <a:solidFill>
                  <a:schemeClr val="tx2"/>
                </a:solidFill>
              </a:rPr>
              <a:t> </a:t>
            </a:r>
          </a:p>
        </p:txBody>
      </p:sp>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1975579" y="693768"/>
            <a:ext cx="9144000" cy="829052"/>
          </a:xfrm>
        </p:spPr>
        <p:txBody>
          <a:bodyPr>
            <a:normAutofit/>
          </a:bodyPr>
          <a:lstStyle/>
          <a:p>
            <a:r>
              <a:rPr lang="he-IL" sz="3200" b="1" u="sng" dirty="0">
                <a:solidFill>
                  <a:schemeClr val="tx2"/>
                </a:solidFill>
              </a:rPr>
              <a:t> שלב 2: יצירת דאטה סט, בנית ואימון רשת.</a:t>
            </a:r>
            <a:endParaRPr lang="he-IL" dirty="0"/>
          </a:p>
        </p:txBody>
      </p:sp>
    </p:spTree>
    <p:extLst>
      <p:ext uri="{BB962C8B-B14F-4D97-AF65-F5344CB8AC3E}">
        <p14:creationId xmlns:p14="http://schemas.microsoft.com/office/powerpoint/2010/main" val="58914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pic>
        <p:nvPicPr>
          <p:cNvPr id="5" name="תמונה 4" descr="תמונה שמכילה טקסט, רמזור&#10;&#10;התיאור נוצר באופן אוטומטי">
            <a:extLst>
              <a:ext uri="{FF2B5EF4-FFF2-40B4-BE49-F238E27FC236}">
                <a16:creationId xmlns:a16="http://schemas.microsoft.com/office/drawing/2014/main" id="{BA5B187D-C1FA-4436-9B62-18572E4CB83A}"/>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921220"/>
            <a:ext cx="5760720" cy="5053360"/>
          </a:xfrm>
          <a:prstGeom prst="rect">
            <a:avLst/>
          </a:prstGeom>
        </p:spPr>
      </p:pic>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
        <p:nvSpPr>
          <p:cNvPr id="6" name="תיבת טקסט 5">
            <a:extLst>
              <a:ext uri="{FF2B5EF4-FFF2-40B4-BE49-F238E27FC236}">
                <a16:creationId xmlns:a16="http://schemas.microsoft.com/office/drawing/2014/main" id="{66F7397A-920E-4648-B523-725075D04AB3}"/>
              </a:ext>
            </a:extLst>
          </p:cNvPr>
          <p:cNvSpPr txBox="1"/>
          <p:nvPr/>
        </p:nvSpPr>
        <p:spPr>
          <a:xfrm>
            <a:off x="2756238" y="1710124"/>
            <a:ext cx="8836237" cy="4893647"/>
          </a:xfrm>
          <a:prstGeom prst="rect">
            <a:avLst/>
          </a:prstGeom>
          <a:noFill/>
        </p:spPr>
        <p:txBody>
          <a:bodyPr wrap="square" rtlCol="1">
            <a:spAutoFit/>
          </a:bodyPr>
          <a:lstStyle/>
          <a:p>
            <a:r>
              <a:rPr lang="he-IL" sz="2400" b="1" u="sng" dirty="0">
                <a:solidFill>
                  <a:schemeClr val="tx2"/>
                </a:solidFill>
              </a:rPr>
              <a:t>בנית רשת ואימון</a:t>
            </a:r>
          </a:p>
          <a:p>
            <a:r>
              <a:rPr lang="he-IL" sz="2400" b="1" dirty="0">
                <a:solidFill>
                  <a:schemeClr val="tx2"/>
                </a:solidFill>
              </a:rPr>
              <a:t>הרשת שלנו מורכבת בין השאר מהשכבות הבאות:</a:t>
            </a:r>
          </a:p>
          <a:p>
            <a:r>
              <a:rPr lang="en-US" sz="2400" b="1" dirty="0">
                <a:solidFill>
                  <a:schemeClr val="tx2"/>
                </a:solidFill>
              </a:rPr>
              <a:t> - Conv2D </a:t>
            </a:r>
            <a:r>
              <a:rPr lang="he-IL" sz="2400" b="1" dirty="0">
                <a:solidFill>
                  <a:schemeClr val="tx2"/>
                </a:solidFill>
              </a:rPr>
              <a:t>שכבת </a:t>
            </a:r>
            <a:r>
              <a:rPr lang="he-IL" sz="2400" b="1" dirty="0" err="1">
                <a:solidFill>
                  <a:schemeClr val="tx2"/>
                </a:solidFill>
              </a:rPr>
              <a:t>קונבולוציה</a:t>
            </a:r>
            <a:r>
              <a:rPr lang="he-IL" sz="2400" b="1" dirty="0">
                <a:solidFill>
                  <a:schemeClr val="tx2"/>
                </a:solidFill>
              </a:rPr>
              <a:t> המקבלת תמונה </a:t>
            </a:r>
            <a:r>
              <a:rPr lang="he-IL" sz="2400" b="1" dirty="0" err="1">
                <a:solidFill>
                  <a:schemeClr val="tx2"/>
                </a:solidFill>
              </a:rPr>
              <a:t>ומפלטרת</a:t>
            </a:r>
            <a:r>
              <a:rPr lang="he-IL" sz="2400" b="1" dirty="0">
                <a:solidFill>
                  <a:schemeClr val="tx2"/>
                </a:solidFill>
              </a:rPr>
              <a:t> אותה. </a:t>
            </a:r>
          </a:p>
          <a:p>
            <a:r>
              <a:rPr lang="en-US" sz="2400" b="1" dirty="0">
                <a:solidFill>
                  <a:schemeClr val="tx2"/>
                </a:solidFill>
              </a:rPr>
              <a:t>MaxPooling2D</a:t>
            </a:r>
            <a:r>
              <a:rPr lang="he-IL" sz="2400" b="1" dirty="0">
                <a:solidFill>
                  <a:schemeClr val="tx2"/>
                </a:solidFill>
              </a:rPr>
              <a:t> – בוחרת את הפיקסלים הבהירים בתמונה.</a:t>
            </a:r>
          </a:p>
          <a:p>
            <a:r>
              <a:rPr lang="en-US" sz="2400" b="1" dirty="0">
                <a:solidFill>
                  <a:schemeClr val="tx2"/>
                </a:solidFill>
              </a:rPr>
              <a:t>Dense layer</a:t>
            </a:r>
            <a:r>
              <a:rPr lang="he-IL" sz="2400" b="1" dirty="0">
                <a:solidFill>
                  <a:schemeClr val="tx2"/>
                </a:solidFill>
              </a:rPr>
              <a:t> – מקשרת כל נוירון בשכבה הנוכחית לכל הנוירונים בשכבה שאחריו.</a:t>
            </a:r>
          </a:p>
          <a:p>
            <a:endParaRPr lang="he-IL" sz="2400" b="1" dirty="0">
              <a:solidFill>
                <a:schemeClr val="tx2"/>
              </a:solidFill>
            </a:endParaRPr>
          </a:p>
          <a:p>
            <a:r>
              <a:rPr lang="he-IL" sz="2400" b="1" dirty="0">
                <a:solidFill>
                  <a:schemeClr val="tx2"/>
                </a:solidFill>
              </a:rPr>
              <a:t>שכבות עזר לשיפור והאצת הלמידה הרשתית:</a:t>
            </a:r>
            <a:endParaRPr lang="en-US" sz="2400" b="1" dirty="0">
              <a:solidFill>
                <a:schemeClr val="tx2"/>
              </a:solidFill>
            </a:endParaRPr>
          </a:p>
          <a:p>
            <a:r>
              <a:rPr lang="en-US" sz="2400" b="1" dirty="0" err="1">
                <a:solidFill>
                  <a:schemeClr val="tx2"/>
                </a:solidFill>
              </a:rPr>
              <a:t>BatchNormalization</a:t>
            </a:r>
            <a:r>
              <a:rPr lang="en-US" sz="2400" b="1" dirty="0">
                <a:solidFill>
                  <a:schemeClr val="tx2"/>
                </a:solidFill>
              </a:rPr>
              <a:t> </a:t>
            </a:r>
            <a:r>
              <a:rPr lang="he-IL" sz="2400" b="1" dirty="0">
                <a:solidFill>
                  <a:schemeClr val="tx2"/>
                </a:solidFill>
              </a:rPr>
              <a:t> - לאחר כל שכבה מוסתרת מנרמלת את הערכים ע"מ ליצור פלט בטווח אחיד לכל השכבות.</a:t>
            </a:r>
            <a:endParaRPr lang="en-US" sz="2400" b="1" dirty="0">
              <a:solidFill>
                <a:schemeClr val="tx2"/>
              </a:solidFill>
            </a:endParaRPr>
          </a:p>
          <a:p>
            <a:r>
              <a:rPr lang="en-US" sz="2400" b="1" dirty="0">
                <a:solidFill>
                  <a:schemeClr val="tx2"/>
                </a:solidFill>
              </a:rPr>
              <a:t>rectified linear activation function or </a:t>
            </a:r>
            <a:r>
              <a:rPr lang="en-US" sz="2400" b="1" dirty="0" err="1">
                <a:solidFill>
                  <a:schemeClr val="tx2"/>
                </a:solidFill>
              </a:rPr>
              <a:t>ReLU</a:t>
            </a:r>
            <a:r>
              <a:rPr lang="en-US" sz="2400" b="1" dirty="0">
                <a:solidFill>
                  <a:schemeClr val="tx2"/>
                </a:solidFill>
              </a:rPr>
              <a:t> </a:t>
            </a:r>
            <a:r>
              <a:rPr lang="he-IL" sz="2400" b="1" dirty="0">
                <a:solidFill>
                  <a:schemeClr val="tx2"/>
                </a:solidFill>
              </a:rPr>
              <a:t> - מונעת צמיחה </a:t>
            </a:r>
            <a:r>
              <a:rPr lang="he-IL" sz="2400" b="1" dirty="0" err="1">
                <a:solidFill>
                  <a:schemeClr val="tx2"/>
                </a:solidFill>
              </a:rPr>
              <a:t>אקספוננציאלית</a:t>
            </a:r>
            <a:r>
              <a:rPr lang="he-IL" sz="2400" b="1" dirty="0">
                <a:solidFill>
                  <a:schemeClr val="tx2"/>
                </a:solidFill>
              </a:rPr>
              <a:t> בחישוב הערכים.</a:t>
            </a:r>
            <a:endParaRPr lang="en-US" sz="2400" b="1" dirty="0">
              <a:solidFill>
                <a:schemeClr val="tx2"/>
              </a:solidFill>
            </a:endParaRPr>
          </a:p>
          <a:p>
            <a:r>
              <a:rPr lang="he-IL" sz="2400" b="1" dirty="0">
                <a:solidFill>
                  <a:schemeClr val="tx2"/>
                </a:solidFill>
              </a:rPr>
              <a:t>	</a:t>
            </a:r>
            <a:endParaRPr lang="en-US" sz="2400" b="1" dirty="0">
              <a:solidFill>
                <a:schemeClr val="tx2"/>
              </a:solidFill>
            </a:endParaRPr>
          </a:p>
        </p:txBody>
      </p:sp>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1975579" y="693768"/>
            <a:ext cx="9144000" cy="829052"/>
          </a:xfrm>
        </p:spPr>
        <p:txBody>
          <a:bodyPr>
            <a:normAutofit/>
          </a:bodyPr>
          <a:lstStyle/>
          <a:p>
            <a:r>
              <a:rPr lang="he-IL" sz="3200" b="1" u="sng" dirty="0">
                <a:solidFill>
                  <a:schemeClr val="tx2"/>
                </a:solidFill>
              </a:rPr>
              <a:t> שלב 2: יצירת </a:t>
            </a:r>
            <a:r>
              <a:rPr lang="he-IL" sz="3200" b="1" u="sng" dirty="0" err="1">
                <a:solidFill>
                  <a:schemeClr val="tx2"/>
                </a:solidFill>
              </a:rPr>
              <a:t>דאטהסט</a:t>
            </a:r>
            <a:r>
              <a:rPr lang="he-IL" sz="3200" b="1" u="sng" dirty="0">
                <a:solidFill>
                  <a:schemeClr val="tx2"/>
                </a:solidFill>
              </a:rPr>
              <a:t>, בנית ואימון רשת.</a:t>
            </a:r>
            <a:endParaRPr lang="he-IL" dirty="0"/>
          </a:p>
        </p:txBody>
      </p:sp>
    </p:spTree>
    <p:extLst>
      <p:ext uri="{BB962C8B-B14F-4D97-AF65-F5344CB8AC3E}">
        <p14:creationId xmlns:p14="http://schemas.microsoft.com/office/powerpoint/2010/main" val="3777957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
        <p:nvSpPr>
          <p:cNvPr id="6" name="תיבת טקסט 5">
            <a:extLst>
              <a:ext uri="{FF2B5EF4-FFF2-40B4-BE49-F238E27FC236}">
                <a16:creationId xmlns:a16="http://schemas.microsoft.com/office/drawing/2014/main" id="{66F7397A-920E-4648-B523-725075D04AB3}"/>
              </a:ext>
            </a:extLst>
          </p:cNvPr>
          <p:cNvSpPr txBox="1"/>
          <p:nvPr/>
        </p:nvSpPr>
        <p:spPr>
          <a:xfrm>
            <a:off x="5708245" y="1242043"/>
            <a:ext cx="6025971" cy="830997"/>
          </a:xfrm>
          <a:prstGeom prst="rect">
            <a:avLst/>
          </a:prstGeom>
          <a:noFill/>
        </p:spPr>
        <p:txBody>
          <a:bodyPr wrap="square" rtlCol="1">
            <a:spAutoFit/>
          </a:bodyPr>
          <a:lstStyle/>
          <a:p>
            <a:r>
              <a:rPr lang="he-IL" sz="2400" b="1" dirty="0">
                <a:solidFill>
                  <a:schemeClr val="tx2"/>
                </a:solidFill>
              </a:rPr>
              <a:t>פלט:</a:t>
            </a:r>
          </a:p>
          <a:p>
            <a:endParaRPr lang="he-IL" sz="2400" b="1" dirty="0">
              <a:solidFill>
                <a:schemeClr val="tx2"/>
              </a:solidFill>
            </a:endParaRPr>
          </a:p>
        </p:txBody>
      </p:sp>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2848415" y="715034"/>
            <a:ext cx="9144000" cy="829052"/>
          </a:xfrm>
        </p:spPr>
        <p:txBody>
          <a:bodyPr>
            <a:normAutofit/>
          </a:bodyPr>
          <a:lstStyle/>
          <a:p>
            <a:r>
              <a:rPr lang="he-IL" sz="3200" b="1" u="sng" dirty="0">
                <a:solidFill>
                  <a:schemeClr val="tx2"/>
                </a:solidFill>
              </a:rPr>
              <a:t>שלב 2: יצירת </a:t>
            </a:r>
            <a:r>
              <a:rPr lang="he-IL" sz="3200" b="1" u="sng" dirty="0" err="1">
                <a:solidFill>
                  <a:schemeClr val="tx2"/>
                </a:solidFill>
              </a:rPr>
              <a:t>דאטהסט</a:t>
            </a:r>
            <a:r>
              <a:rPr lang="he-IL" sz="3200" b="1" u="sng" dirty="0">
                <a:solidFill>
                  <a:schemeClr val="tx2"/>
                </a:solidFill>
              </a:rPr>
              <a:t>, בנית ואימון רשת.</a:t>
            </a:r>
            <a:endParaRPr lang="he-IL" dirty="0"/>
          </a:p>
        </p:txBody>
      </p:sp>
      <p:pic>
        <p:nvPicPr>
          <p:cNvPr id="18" name="תמונה 17">
            <a:extLst>
              <a:ext uri="{FF2B5EF4-FFF2-40B4-BE49-F238E27FC236}">
                <a16:creationId xmlns:a16="http://schemas.microsoft.com/office/drawing/2014/main" id="{E22B4AC8-45AF-4015-9DC0-6B127F57D753}"/>
              </a:ext>
            </a:extLst>
          </p:cNvPr>
          <p:cNvPicPr/>
          <p:nvPr/>
        </p:nvPicPr>
        <p:blipFill rotWithShape="1">
          <a:blip r:embed="rId3">
            <a:extLst>
              <a:ext uri="{28A0092B-C50C-407E-A947-70E740481C1C}">
                <a14:useLocalDpi xmlns:a14="http://schemas.microsoft.com/office/drawing/2010/main" val="0"/>
              </a:ext>
            </a:extLst>
          </a:blip>
          <a:srcRect l="43521" t="11879" r="10969" b="6893"/>
          <a:stretch/>
        </p:blipFill>
        <p:spPr bwMode="auto">
          <a:xfrm>
            <a:off x="4396800" y="1709765"/>
            <a:ext cx="6491479" cy="4935734"/>
          </a:xfrm>
          <a:prstGeom prst="rect">
            <a:avLst/>
          </a:prstGeom>
          <a:noFill/>
          <a:ln>
            <a:noFill/>
          </a:ln>
          <a:extLst>
            <a:ext uri="{53640926-AAD7-44D8-BBD7-CCE9431645EC}">
              <a14:shadowObscured xmlns:a14="http://schemas.microsoft.com/office/drawing/2010/main"/>
            </a:ext>
          </a:extLst>
        </p:spPr>
      </p:pic>
      <p:pic>
        <p:nvPicPr>
          <p:cNvPr id="4" name="תמונה 3">
            <a:extLst>
              <a:ext uri="{FF2B5EF4-FFF2-40B4-BE49-F238E27FC236}">
                <a16:creationId xmlns:a16="http://schemas.microsoft.com/office/drawing/2014/main" id="{D94EBC9E-FFFE-446C-BE3A-9B41CB335D68}"/>
              </a:ext>
            </a:extLst>
          </p:cNvPr>
          <p:cNvPicPr>
            <a:picLocks noChangeAspect="1"/>
          </p:cNvPicPr>
          <p:nvPr/>
        </p:nvPicPr>
        <p:blipFill rotWithShape="1">
          <a:blip r:embed="rId4">
            <a:extLst>
              <a:ext uri="{28A0092B-C50C-407E-A947-70E740481C1C}">
                <a14:useLocalDpi xmlns:a14="http://schemas.microsoft.com/office/drawing/2010/main" val="0"/>
              </a:ext>
            </a:extLst>
          </a:blip>
          <a:srcRect l="35909" t="24931" r="56916" b="47677"/>
          <a:stretch/>
        </p:blipFill>
        <p:spPr>
          <a:xfrm>
            <a:off x="926245" y="474764"/>
            <a:ext cx="2873338" cy="6170735"/>
          </a:xfrm>
          <a:prstGeom prst="rect">
            <a:avLst/>
          </a:prstGeom>
        </p:spPr>
      </p:pic>
    </p:spTree>
    <p:extLst>
      <p:ext uri="{BB962C8B-B14F-4D97-AF65-F5344CB8AC3E}">
        <p14:creationId xmlns:p14="http://schemas.microsoft.com/office/powerpoint/2010/main" val="411734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pic>
        <p:nvPicPr>
          <p:cNvPr id="5" name="תמונה 4" descr="תמונה שמכילה טקסט, רמזור&#10;&#10;התיאור נוצר באופן אוטומטי">
            <a:extLst>
              <a:ext uri="{FF2B5EF4-FFF2-40B4-BE49-F238E27FC236}">
                <a16:creationId xmlns:a16="http://schemas.microsoft.com/office/drawing/2014/main" id="{BA5B187D-C1FA-4436-9B62-18572E4CB83A}"/>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850970"/>
            <a:ext cx="5760720" cy="5053360"/>
          </a:xfrm>
          <a:prstGeom prst="rect">
            <a:avLst/>
          </a:prstGeom>
        </p:spPr>
      </p:pic>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1975579" y="693768"/>
            <a:ext cx="9144000" cy="829052"/>
          </a:xfrm>
        </p:spPr>
        <p:txBody>
          <a:bodyPr>
            <a:normAutofit/>
          </a:bodyPr>
          <a:lstStyle/>
          <a:p>
            <a:r>
              <a:rPr lang="he-IL" sz="3200" b="1" u="sng" dirty="0">
                <a:solidFill>
                  <a:schemeClr val="tx2"/>
                </a:solidFill>
              </a:rPr>
              <a:t> שלב 3: הערכת מרחק הרמזורים מהרכב.</a:t>
            </a:r>
            <a:endParaRPr lang="he-IL" dirty="0"/>
          </a:p>
        </p:txBody>
      </p:sp>
      <p:sp>
        <p:nvSpPr>
          <p:cNvPr id="18" name="תיבת טקסט 17">
            <a:extLst>
              <a:ext uri="{FF2B5EF4-FFF2-40B4-BE49-F238E27FC236}">
                <a16:creationId xmlns:a16="http://schemas.microsoft.com/office/drawing/2014/main" id="{AFF5B935-4F20-4802-947A-111CD887DCF1}"/>
              </a:ext>
            </a:extLst>
          </p:cNvPr>
          <p:cNvSpPr txBox="1"/>
          <p:nvPr/>
        </p:nvSpPr>
        <p:spPr>
          <a:xfrm>
            <a:off x="418301" y="1199024"/>
            <a:ext cx="11524833" cy="523220"/>
          </a:xfrm>
          <a:prstGeom prst="rect">
            <a:avLst/>
          </a:prstGeom>
          <a:noFill/>
        </p:spPr>
        <p:txBody>
          <a:bodyPr wrap="square" rtlCol="1">
            <a:spAutoFit/>
          </a:bodyPr>
          <a:lstStyle/>
          <a:p>
            <a:pPr algn="r">
              <a:spcBef>
                <a:spcPts val="0"/>
              </a:spcBef>
            </a:pPr>
            <a:r>
              <a:rPr lang="he-IL" sz="2800" b="1" dirty="0">
                <a:solidFill>
                  <a:schemeClr val="tx2"/>
                </a:solidFill>
              </a:rPr>
              <a:t>הערכת מרחק מהמצלמה, ע"י חישובי גאומטריה ואלגברה ליניארית. </a:t>
            </a:r>
          </a:p>
        </p:txBody>
      </p:sp>
      <p:pic>
        <p:nvPicPr>
          <p:cNvPr id="22" name="Picture 3">
            <a:extLst>
              <a:ext uri="{FF2B5EF4-FFF2-40B4-BE49-F238E27FC236}">
                <a16:creationId xmlns:a16="http://schemas.microsoft.com/office/drawing/2014/main" id="{2A8EF331-77B5-42D4-855C-3ACE2A092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8098" y="2544574"/>
            <a:ext cx="5749953" cy="3940024"/>
          </a:xfrm>
          <a:prstGeom prst="rect">
            <a:avLst/>
          </a:prstGeom>
        </p:spPr>
      </p:pic>
      <p:pic>
        <p:nvPicPr>
          <p:cNvPr id="23" name="Picture 2">
            <a:extLst>
              <a:ext uri="{FF2B5EF4-FFF2-40B4-BE49-F238E27FC236}">
                <a16:creationId xmlns:a16="http://schemas.microsoft.com/office/drawing/2014/main" id="{ACE7FF42-210F-41F9-9CDE-B91A704D22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723" y="2569705"/>
            <a:ext cx="5416124" cy="3889763"/>
          </a:xfrm>
          <a:prstGeom prst="rect">
            <a:avLst/>
          </a:prstGeom>
        </p:spPr>
      </p:pic>
    </p:spTree>
    <p:extLst>
      <p:ext uri="{BB962C8B-B14F-4D97-AF65-F5344CB8AC3E}">
        <p14:creationId xmlns:p14="http://schemas.microsoft.com/office/powerpoint/2010/main" val="180304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pic>
        <p:nvPicPr>
          <p:cNvPr id="5" name="תמונה 4" descr="תמונה שמכילה טקסט, רמזור&#10;&#10;התיאור נוצר באופן אוטומטי">
            <a:extLst>
              <a:ext uri="{FF2B5EF4-FFF2-40B4-BE49-F238E27FC236}">
                <a16:creationId xmlns:a16="http://schemas.microsoft.com/office/drawing/2014/main" id="{BA5B187D-C1FA-4436-9B62-18572E4CB83A}"/>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906389"/>
            <a:ext cx="5760720" cy="5053360"/>
          </a:xfrm>
          <a:prstGeom prst="rect">
            <a:avLst/>
          </a:prstGeom>
        </p:spPr>
      </p:pic>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1975579" y="693768"/>
            <a:ext cx="9144000" cy="829052"/>
          </a:xfrm>
        </p:spPr>
        <p:txBody>
          <a:bodyPr>
            <a:normAutofit/>
          </a:bodyPr>
          <a:lstStyle/>
          <a:p>
            <a:r>
              <a:rPr lang="he-IL" sz="3200" b="1" u="sng" dirty="0">
                <a:solidFill>
                  <a:schemeClr val="tx2"/>
                </a:solidFill>
              </a:rPr>
              <a:t> שלב 3: הערכת מרחק הרמזורים מהרכב.</a:t>
            </a:r>
            <a:endParaRPr lang="he-IL" dirty="0"/>
          </a:p>
        </p:txBody>
      </p:sp>
      <p:pic>
        <p:nvPicPr>
          <p:cNvPr id="4" name="תמונה 3">
            <a:extLst>
              <a:ext uri="{FF2B5EF4-FFF2-40B4-BE49-F238E27FC236}">
                <a16:creationId xmlns:a16="http://schemas.microsoft.com/office/drawing/2014/main" id="{1977B584-94D0-41C6-84AD-6EBE7894E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9921" y="1908181"/>
            <a:ext cx="6025971" cy="3552310"/>
          </a:xfrm>
          <a:prstGeom prst="rect">
            <a:avLst/>
          </a:prstGeom>
        </p:spPr>
      </p:pic>
      <p:pic>
        <p:nvPicPr>
          <p:cNvPr id="9" name="תמונה 8">
            <a:extLst>
              <a:ext uri="{FF2B5EF4-FFF2-40B4-BE49-F238E27FC236}">
                <a16:creationId xmlns:a16="http://schemas.microsoft.com/office/drawing/2014/main" id="{179ECA7A-88DC-4F7F-ADE8-7ECD145258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46" y="2029543"/>
            <a:ext cx="5839912" cy="3430948"/>
          </a:xfrm>
          <a:prstGeom prst="rect">
            <a:avLst/>
          </a:prstGeom>
        </p:spPr>
      </p:pic>
    </p:spTree>
    <p:extLst>
      <p:ext uri="{BB962C8B-B14F-4D97-AF65-F5344CB8AC3E}">
        <p14:creationId xmlns:p14="http://schemas.microsoft.com/office/powerpoint/2010/main" val="3998662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pic>
        <p:nvPicPr>
          <p:cNvPr id="5" name="תמונה 4" descr="תמונה שמכילה טקסט, רמזור&#10;&#10;התיאור נוצר באופן אוטומטי">
            <a:extLst>
              <a:ext uri="{FF2B5EF4-FFF2-40B4-BE49-F238E27FC236}">
                <a16:creationId xmlns:a16="http://schemas.microsoft.com/office/drawing/2014/main" id="{BA5B187D-C1FA-4436-9B62-18572E4CB83A}"/>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817517"/>
            <a:ext cx="5760720" cy="5053360"/>
          </a:xfrm>
          <a:prstGeom prst="rect">
            <a:avLst/>
          </a:prstGeom>
        </p:spPr>
      </p:pic>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
        <p:nvSpPr>
          <p:cNvPr id="6" name="תיבת טקסט 5">
            <a:extLst>
              <a:ext uri="{FF2B5EF4-FFF2-40B4-BE49-F238E27FC236}">
                <a16:creationId xmlns:a16="http://schemas.microsoft.com/office/drawing/2014/main" id="{66F7397A-920E-4648-B523-725075D04AB3}"/>
              </a:ext>
            </a:extLst>
          </p:cNvPr>
          <p:cNvSpPr txBox="1"/>
          <p:nvPr/>
        </p:nvSpPr>
        <p:spPr>
          <a:xfrm>
            <a:off x="2056839" y="2167220"/>
            <a:ext cx="9239834" cy="1200329"/>
          </a:xfrm>
          <a:prstGeom prst="rect">
            <a:avLst/>
          </a:prstGeom>
          <a:noFill/>
        </p:spPr>
        <p:txBody>
          <a:bodyPr wrap="square" rtlCol="1">
            <a:spAutoFit/>
          </a:bodyPr>
          <a:lstStyle/>
          <a:p>
            <a:r>
              <a:rPr lang="he-IL" sz="2400" b="1" dirty="0">
                <a:solidFill>
                  <a:schemeClr val="tx2"/>
                </a:solidFill>
              </a:rPr>
              <a:t>עיצוב ובניית מערכת שלמה העוברת סדרתית על התמונות </a:t>
            </a:r>
            <a:r>
              <a:rPr lang="he-IL" sz="2400" b="1" dirty="0" err="1">
                <a:solidFill>
                  <a:schemeClr val="tx2"/>
                </a:solidFill>
              </a:rPr>
              <a:t>בפלייליסט</a:t>
            </a:r>
            <a:r>
              <a:rPr lang="he-IL" sz="2400" b="1" dirty="0">
                <a:solidFill>
                  <a:schemeClr val="tx2"/>
                </a:solidFill>
              </a:rPr>
              <a:t>, מפעילה את שלושת  החלקים הקודמים על כל תמונה בסדרה ומדפיסה פלט מתאים.</a:t>
            </a:r>
          </a:p>
        </p:txBody>
      </p:sp>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1471961" y="693767"/>
            <a:ext cx="9647618" cy="1052977"/>
          </a:xfrm>
        </p:spPr>
        <p:txBody>
          <a:bodyPr>
            <a:normAutofit/>
          </a:bodyPr>
          <a:lstStyle/>
          <a:p>
            <a:r>
              <a:rPr lang="he-IL" sz="3200" b="1" u="sng" dirty="0">
                <a:solidFill>
                  <a:schemeClr val="tx2"/>
                </a:solidFill>
              </a:rPr>
              <a:t> שלב 4: אינטגרציה - שילוב החלקים למוצר</a:t>
            </a:r>
            <a:r>
              <a:rPr lang="en-US" sz="3200" b="1" u="sng" dirty="0">
                <a:solidFill>
                  <a:schemeClr val="tx2"/>
                </a:solidFill>
              </a:rPr>
              <a:t> SW </a:t>
            </a:r>
            <a:r>
              <a:rPr lang="he-IL" sz="3200" b="1" u="sng" dirty="0">
                <a:solidFill>
                  <a:schemeClr val="tx2"/>
                </a:solidFill>
              </a:rPr>
              <a:t>פונקציונלי ואינטואיטיבי.</a:t>
            </a:r>
          </a:p>
        </p:txBody>
      </p:sp>
      <p:pic>
        <p:nvPicPr>
          <p:cNvPr id="22" name="תמונה 21">
            <a:extLst>
              <a:ext uri="{FF2B5EF4-FFF2-40B4-BE49-F238E27FC236}">
                <a16:creationId xmlns:a16="http://schemas.microsoft.com/office/drawing/2014/main" id="{1E879B57-CFD8-4A7C-9CA7-C40C998248F3}"/>
              </a:ext>
            </a:extLst>
          </p:cNvPr>
          <p:cNvPicPr>
            <a:picLocks noChangeAspect="1"/>
          </p:cNvPicPr>
          <p:nvPr/>
        </p:nvPicPr>
        <p:blipFill rotWithShape="1">
          <a:blip r:embed="rId5"/>
          <a:srcRect t="18450" b="19226"/>
          <a:stretch/>
        </p:blipFill>
        <p:spPr>
          <a:xfrm>
            <a:off x="909256" y="3349576"/>
            <a:ext cx="10542922" cy="3514862"/>
          </a:xfrm>
          <a:prstGeom prst="rect">
            <a:avLst/>
          </a:prstGeom>
        </p:spPr>
      </p:pic>
    </p:spTree>
    <p:extLst>
      <p:ext uri="{BB962C8B-B14F-4D97-AF65-F5344CB8AC3E}">
        <p14:creationId xmlns:p14="http://schemas.microsoft.com/office/powerpoint/2010/main" val="567163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sp>
        <p:nvSpPr>
          <p:cNvPr id="3" name="כותרת משנה 2">
            <a:extLst>
              <a:ext uri="{FF2B5EF4-FFF2-40B4-BE49-F238E27FC236}">
                <a16:creationId xmlns:a16="http://schemas.microsoft.com/office/drawing/2014/main" id="{427531CE-04BE-4694-B090-08B65F0D3A61}"/>
              </a:ext>
            </a:extLst>
          </p:cNvPr>
          <p:cNvSpPr>
            <a:spLocks noGrp="1"/>
          </p:cNvSpPr>
          <p:nvPr>
            <p:ph type="subTitle" idx="1"/>
          </p:nvPr>
        </p:nvSpPr>
        <p:spPr>
          <a:xfrm>
            <a:off x="4580581" y="1598479"/>
            <a:ext cx="7240067" cy="4106746"/>
          </a:xfrm>
        </p:spPr>
        <p:txBody>
          <a:bodyPr anchor="ctr">
            <a:normAutofit/>
          </a:bodyPr>
          <a:lstStyle/>
          <a:p>
            <a:pPr algn="r"/>
            <a:r>
              <a:rPr lang="he-IL" sz="4400" b="1" dirty="0">
                <a:solidFill>
                  <a:schemeClr val="tx2"/>
                </a:solidFill>
              </a:rPr>
              <a:t>מטרת הפרויקט:</a:t>
            </a:r>
          </a:p>
          <a:p>
            <a:pPr algn="r"/>
            <a:r>
              <a:rPr lang="he-IL" sz="4000" b="1" dirty="0">
                <a:solidFill>
                  <a:schemeClr val="tx2"/>
                </a:solidFill>
              </a:rPr>
              <a:t>איתור רמזורים בתמונות מתוך </a:t>
            </a:r>
            <a:r>
              <a:rPr lang="he-IL" sz="4000" b="1" dirty="0" err="1">
                <a:solidFill>
                  <a:schemeClr val="tx2"/>
                </a:solidFill>
              </a:rPr>
              <a:t>פלייליסט</a:t>
            </a:r>
            <a:r>
              <a:rPr lang="he-IL" sz="4000" b="1" dirty="0">
                <a:solidFill>
                  <a:schemeClr val="tx2"/>
                </a:solidFill>
              </a:rPr>
              <a:t> וחישוב המרחק אליהם בזמן ריצה.</a:t>
            </a:r>
          </a:p>
        </p:txBody>
      </p:sp>
      <p:pic>
        <p:nvPicPr>
          <p:cNvPr id="5" name="תמונה 4" descr="תמונה שמכילה טקסט, רמזור&#10;&#10;התיאור נוצר באופן אוטומטי">
            <a:extLst>
              <a:ext uri="{FF2B5EF4-FFF2-40B4-BE49-F238E27FC236}">
                <a16:creationId xmlns:a16="http://schemas.microsoft.com/office/drawing/2014/main" id="{BA5B187D-C1FA-4436-9B62-18572E4CB83A}"/>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804639"/>
            <a:ext cx="5760720" cy="5053360"/>
          </a:xfrm>
          <a:prstGeom prst="rect">
            <a:avLst/>
          </a:prstGeom>
        </p:spPr>
      </p:pic>
      <p:sp>
        <p:nvSpPr>
          <p:cNvPr id="17" name="תיבת טקסט 16">
            <a:extLst>
              <a:ext uri="{FF2B5EF4-FFF2-40B4-BE49-F238E27FC236}">
                <a16:creationId xmlns:a16="http://schemas.microsoft.com/office/drawing/2014/main" id="{196231C5-7729-4672-B24D-65FE02529D99}"/>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Tree>
    <p:extLst>
      <p:ext uri="{BB962C8B-B14F-4D97-AF65-F5344CB8AC3E}">
        <p14:creationId xmlns:p14="http://schemas.microsoft.com/office/powerpoint/2010/main" val="3015411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sp>
        <p:nvSpPr>
          <p:cNvPr id="3" name="כותרת משנה 2">
            <a:extLst>
              <a:ext uri="{FF2B5EF4-FFF2-40B4-BE49-F238E27FC236}">
                <a16:creationId xmlns:a16="http://schemas.microsoft.com/office/drawing/2014/main" id="{427531CE-04BE-4694-B090-08B65F0D3A61}"/>
              </a:ext>
            </a:extLst>
          </p:cNvPr>
          <p:cNvSpPr>
            <a:spLocks noGrp="1"/>
          </p:cNvSpPr>
          <p:nvPr>
            <p:ph type="subTitle" idx="1"/>
          </p:nvPr>
        </p:nvSpPr>
        <p:spPr>
          <a:xfrm>
            <a:off x="3048628" y="1804637"/>
            <a:ext cx="8805094" cy="4106746"/>
          </a:xfrm>
        </p:spPr>
        <p:txBody>
          <a:bodyPr anchor="ctr">
            <a:normAutofit/>
          </a:bodyPr>
          <a:lstStyle/>
          <a:p>
            <a:pPr algn="r"/>
            <a:r>
              <a:rPr lang="he-IL" sz="3600" b="1" dirty="0">
                <a:solidFill>
                  <a:schemeClr val="tx2"/>
                </a:solidFill>
              </a:rPr>
              <a:t>ספריות וטכנולוגיות:</a:t>
            </a:r>
          </a:p>
          <a:p>
            <a:pPr algn="r"/>
            <a:r>
              <a:rPr lang="he-IL" sz="2800" b="1" dirty="0">
                <a:solidFill>
                  <a:schemeClr val="tx2"/>
                </a:solidFill>
              </a:rPr>
              <a:t>הפרויקט נכתב בשפת </a:t>
            </a:r>
            <a:r>
              <a:rPr lang="en-US" sz="2800" b="1" dirty="0">
                <a:solidFill>
                  <a:schemeClr val="tx2"/>
                </a:solidFill>
              </a:rPr>
              <a:t>Python</a:t>
            </a:r>
            <a:r>
              <a:rPr lang="he-IL" sz="2800" b="1" dirty="0">
                <a:solidFill>
                  <a:schemeClr val="tx2"/>
                </a:solidFill>
              </a:rPr>
              <a:t> בשימוש בטכנולוגיות עיבוד תמונה ו </a:t>
            </a:r>
            <a:r>
              <a:rPr lang="en-US" sz="2800" b="1" dirty="0">
                <a:solidFill>
                  <a:schemeClr val="tx2"/>
                </a:solidFill>
              </a:rPr>
              <a:t> .deep learning</a:t>
            </a:r>
          </a:p>
          <a:p>
            <a:pPr algn="r"/>
            <a:r>
              <a:rPr lang="he-IL" sz="2800" b="1" dirty="0">
                <a:solidFill>
                  <a:schemeClr val="tx2"/>
                </a:solidFill>
              </a:rPr>
              <a:t>בנוסף:</a:t>
            </a:r>
            <a:br>
              <a:rPr lang="en-US" sz="2800" b="1" dirty="0">
                <a:solidFill>
                  <a:schemeClr val="tx2"/>
                </a:solidFill>
              </a:rPr>
            </a:br>
            <a:r>
              <a:rPr lang="en-US" sz="2800" b="1" dirty="0" err="1">
                <a:solidFill>
                  <a:schemeClr val="tx2"/>
                </a:solidFill>
              </a:rPr>
              <a:t>jupyter</a:t>
            </a:r>
            <a:r>
              <a:rPr lang="en-US" sz="2800" b="1" dirty="0">
                <a:solidFill>
                  <a:schemeClr val="tx2"/>
                </a:solidFill>
              </a:rPr>
              <a:t>, git, </a:t>
            </a:r>
          </a:p>
          <a:p>
            <a:pPr algn="r"/>
            <a:r>
              <a:rPr lang="en-US" sz="2800" b="1" dirty="0" err="1">
                <a:solidFill>
                  <a:schemeClr val="tx2"/>
                </a:solidFill>
              </a:rPr>
              <a:t>numpy</a:t>
            </a:r>
            <a:r>
              <a:rPr lang="en-US" sz="2800" b="1" dirty="0">
                <a:solidFill>
                  <a:schemeClr val="tx2"/>
                </a:solidFill>
              </a:rPr>
              <a:t>, matplotlib, </a:t>
            </a:r>
            <a:r>
              <a:rPr lang="en-US" sz="2800" b="1" dirty="0" err="1">
                <a:solidFill>
                  <a:schemeClr val="tx2"/>
                </a:solidFill>
              </a:rPr>
              <a:t>opencv</a:t>
            </a:r>
            <a:r>
              <a:rPr lang="en-US" sz="2800" b="1" dirty="0">
                <a:solidFill>
                  <a:schemeClr val="tx2"/>
                </a:solidFill>
              </a:rPr>
              <a:t>, </a:t>
            </a:r>
            <a:r>
              <a:rPr lang="en-US" sz="2800" b="1" dirty="0" err="1">
                <a:solidFill>
                  <a:schemeClr val="tx2"/>
                </a:solidFill>
              </a:rPr>
              <a:t>tensorflow</a:t>
            </a:r>
            <a:r>
              <a:rPr lang="en-US" sz="2800" b="1" dirty="0">
                <a:solidFill>
                  <a:schemeClr val="tx2"/>
                </a:solidFill>
              </a:rPr>
              <a:t> </a:t>
            </a:r>
            <a:r>
              <a:rPr lang="en-US" sz="2800" b="1" dirty="0" err="1">
                <a:solidFill>
                  <a:schemeClr val="tx2"/>
                </a:solidFill>
              </a:rPr>
              <a:t>keras</a:t>
            </a:r>
            <a:r>
              <a:rPr lang="en-US" sz="2800" b="1" dirty="0">
                <a:solidFill>
                  <a:schemeClr val="tx2"/>
                </a:solidFill>
              </a:rPr>
              <a:t>, PIL, </a:t>
            </a:r>
            <a:r>
              <a:rPr lang="en-US" sz="2800" b="1" dirty="0" err="1">
                <a:solidFill>
                  <a:schemeClr val="tx2"/>
                </a:solidFill>
              </a:rPr>
              <a:t>scipy</a:t>
            </a:r>
            <a:br>
              <a:rPr lang="en-US" sz="2800" b="1" dirty="0">
                <a:solidFill>
                  <a:schemeClr val="tx2"/>
                </a:solidFill>
              </a:rPr>
            </a:br>
            <a:endParaRPr lang="he-IL" sz="2800" b="1" dirty="0">
              <a:solidFill>
                <a:schemeClr val="tx2"/>
              </a:solidFill>
            </a:endParaRPr>
          </a:p>
        </p:txBody>
      </p:sp>
      <p:pic>
        <p:nvPicPr>
          <p:cNvPr id="5" name="תמונה 4" descr="תמונה שמכילה טקסט, רמזור&#10;&#10;התיאור נוצר באופן אוטומטי">
            <a:extLst>
              <a:ext uri="{FF2B5EF4-FFF2-40B4-BE49-F238E27FC236}">
                <a16:creationId xmlns:a16="http://schemas.microsoft.com/office/drawing/2014/main" id="{BA5B187D-C1FA-4436-9B62-18572E4CB83A}"/>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804639"/>
            <a:ext cx="5760720" cy="5053360"/>
          </a:xfrm>
          <a:prstGeom prst="rect">
            <a:avLst/>
          </a:prstGeom>
        </p:spPr>
      </p:pic>
      <p:sp>
        <p:nvSpPr>
          <p:cNvPr id="16" name="תיבת טקסט 15">
            <a:extLst>
              <a:ext uri="{FF2B5EF4-FFF2-40B4-BE49-F238E27FC236}">
                <a16:creationId xmlns:a16="http://schemas.microsoft.com/office/drawing/2014/main" id="{D2E0B909-B29A-471A-B35D-76676427BE42}"/>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Tree>
    <p:extLst>
      <p:ext uri="{BB962C8B-B14F-4D97-AF65-F5344CB8AC3E}">
        <p14:creationId xmlns:p14="http://schemas.microsoft.com/office/powerpoint/2010/main" val="1266596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sp>
        <p:nvSpPr>
          <p:cNvPr id="3" name="כותרת משנה 2">
            <a:extLst>
              <a:ext uri="{FF2B5EF4-FFF2-40B4-BE49-F238E27FC236}">
                <a16:creationId xmlns:a16="http://schemas.microsoft.com/office/drawing/2014/main" id="{427531CE-04BE-4694-B090-08B65F0D3A61}"/>
              </a:ext>
            </a:extLst>
          </p:cNvPr>
          <p:cNvSpPr>
            <a:spLocks noGrp="1"/>
          </p:cNvSpPr>
          <p:nvPr>
            <p:ph type="subTitle" idx="1"/>
          </p:nvPr>
        </p:nvSpPr>
        <p:spPr>
          <a:xfrm>
            <a:off x="3105778" y="1762266"/>
            <a:ext cx="8805094" cy="4106746"/>
          </a:xfrm>
        </p:spPr>
        <p:txBody>
          <a:bodyPr anchor="ctr">
            <a:normAutofit fontScale="92500" lnSpcReduction="20000"/>
          </a:bodyPr>
          <a:lstStyle/>
          <a:p>
            <a:pPr algn="r">
              <a:spcBef>
                <a:spcPts val="0"/>
              </a:spcBef>
            </a:pPr>
            <a:br>
              <a:rPr lang="he-IL" sz="3600" b="1" dirty="0">
                <a:solidFill>
                  <a:schemeClr val="tx2"/>
                </a:solidFill>
              </a:rPr>
            </a:br>
            <a:r>
              <a:rPr lang="he-IL" sz="3600" b="1" dirty="0">
                <a:solidFill>
                  <a:schemeClr val="tx2"/>
                </a:solidFill>
              </a:rPr>
              <a:t>הפרויקט בוצע בארבעה שלבים:</a:t>
            </a:r>
            <a:endParaRPr lang="en-US" sz="3600" b="1" dirty="0">
              <a:solidFill>
                <a:schemeClr val="tx2"/>
              </a:solidFill>
            </a:endParaRPr>
          </a:p>
          <a:p>
            <a:pPr algn="r">
              <a:spcBef>
                <a:spcPts val="0"/>
              </a:spcBef>
            </a:pPr>
            <a:br>
              <a:rPr lang="en-US" sz="3600" b="1" dirty="0">
                <a:solidFill>
                  <a:schemeClr val="tx2"/>
                </a:solidFill>
              </a:rPr>
            </a:br>
            <a:r>
              <a:rPr lang="he-IL" sz="2800" b="1" dirty="0">
                <a:solidFill>
                  <a:schemeClr val="tx2"/>
                </a:solidFill>
              </a:rPr>
              <a:t>1.</a:t>
            </a:r>
            <a:r>
              <a:rPr lang="en-US" sz="2600" b="1" dirty="0">
                <a:solidFill>
                  <a:schemeClr val="tx2"/>
                </a:solidFill>
              </a:rPr>
              <a:t> </a:t>
            </a:r>
            <a:r>
              <a:rPr lang="he-IL" sz="2600" b="1" dirty="0">
                <a:solidFill>
                  <a:schemeClr val="tx2"/>
                </a:solidFill>
              </a:rPr>
              <a:t>איתור מקורות אור בתמונה באמצעות </a:t>
            </a:r>
            <a:r>
              <a:rPr lang="he-IL" sz="2600" b="1" dirty="0" err="1">
                <a:solidFill>
                  <a:schemeClr val="tx2"/>
                </a:solidFill>
              </a:rPr>
              <a:t>קונבולוציה</a:t>
            </a:r>
            <a:r>
              <a:rPr lang="he-IL" sz="2600" b="1" dirty="0">
                <a:solidFill>
                  <a:schemeClr val="tx2"/>
                </a:solidFill>
              </a:rPr>
              <a:t> עם</a:t>
            </a:r>
          </a:p>
          <a:p>
            <a:pPr algn="r">
              <a:spcBef>
                <a:spcPts val="0"/>
              </a:spcBef>
            </a:pPr>
            <a:r>
              <a:rPr lang="he-IL" sz="2600" b="1" dirty="0">
                <a:solidFill>
                  <a:schemeClr val="tx2"/>
                </a:solidFill>
              </a:rPr>
              <a:t> </a:t>
            </a:r>
            <a:r>
              <a:rPr lang="en-US" sz="2600" b="1" dirty="0">
                <a:solidFill>
                  <a:schemeClr val="tx2"/>
                </a:solidFill>
              </a:rPr>
              <a:t>high-pass filters</a:t>
            </a:r>
            <a:r>
              <a:rPr lang="he-IL" sz="2600" b="1" dirty="0">
                <a:solidFill>
                  <a:schemeClr val="tx2"/>
                </a:solidFill>
              </a:rPr>
              <a:t>.</a:t>
            </a:r>
          </a:p>
          <a:p>
            <a:pPr algn="r">
              <a:spcBef>
                <a:spcPts val="0"/>
              </a:spcBef>
            </a:pPr>
            <a:endParaRPr lang="he-IL" sz="2600" b="1" dirty="0">
              <a:solidFill>
                <a:schemeClr val="tx2"/>
              </a:solidFill>
            </a:endParaRPr>
          </a:p>
          <a:p>
            <a:pPr algn="r">
              <a:spcBef>
                <a:spcPts val="0"/>
              </a:spcBef>
            </a:pPr>
            <a:r>
              <a:rPr lang="he-IL" sz="2600" b="1" dirty="0">
                <a:solidFill>
                  <a:schemeClr val="tx2"/>
                </a:solidFill>
              </a:rPr>
              <a:t>2.</a:t>
            </a:r>
            <a:r>
              <a:rPr lang="en-US" sz="2600" b="1" dirty="0">
                <a:solidFill>
                  <a:schemeClr val="tx2"/>
                </a:solidFill>
              </a:rPr>
              <a:t> </a:t>
            </a:r>
            <a:r>
              <a:rPr lang="he-IL" sz="2600" b="1" dirty="0">
                <a:solidFill>
                  <a:schemeClr val="tx2"/>
                </a:solidFill>
              </a:rPr>
              <a:t>בניה ואימון של רשת</a:t>
            </a:r>
            <a:r>
              <a:rPr lang="en-US" sz="2600" b="1" dirty="0">
                <a:solidFill>
                  <a:schemeClr val="tx2"/>
                </a:solidFill>
              </a:rPr>
              <a:t>CNN </a:t>
            </a:r>
            <a:r>
              <a:rPr lang="he-IL" sz="2600" b="1" dirty="0">
                <a:solidFill>
                  <a:schemeClr val="tx2"/>
                </a:solidFill>
              </a:rPr>
              <a:t> ע"פ פלט השלב הקודם, למציאת  הרמזורים בתמונה (באמצעות </a:t>
            </a:r>
            <a:r>
              <a:rPr lang="en-US" sz="2600" b="1" dirty="0">
                <a:solidFill>
                  <a:schemeClr val="tx2"/>
                </a:solidFill>
              </a:rPr>
              <a:t>.(</a:t>
            </a:r>
            <a:r>
              <a:rPr lang="en-US" sz="2600" b="1" dirty="0" err="1">
                <a:solidFill>
                  <a:schemeClr val="tx2"/>
                </a:solidFill>
              </a:rPr>
              <a:t>tensorflow</a:t>
            </a:r>
            <a:endParaRPr lang="en-US" sz="2600" b="1" dirty="0">
              <a:solidFill>
                <a:schemeClr val="tx2"/>
              </a:solidFill>
            </a:endParaRPr>
          </a:p>
          <a:p>
            <a:pPr algn="r">
              <a:spcBef>
                <a:spcPts val="0"/>
              </a:spcBef>
            </a:pPr>
            <a:endParaRPr lang="he-IL" sz="2600" b="1" dirty="0">
              <a:solidFill>
                <a:schemeClr val="tx2"/>
              </a:solidFill>
            </a:endParaRPr>
          </a:p>
          <a:p>
            <a:pPr algn="r">
              <a:spcBef>
                <a:spcPts val="0"/>
              </a:spcBef>
            </a:pPr>
            <a:r>
              <a:rPr lang="he-IL" sz="2600" b="1" dirty="0">
                <a:solidFill>
                  <a:schemeClr val="tx2"/>
                </a:solidFill>
              </a:rPr>
              <a:t>3. לכל רמזור שזוהה - הערכת מרחק מהמצלמה, ע"י חישובי גאומטריה ואלגברה ליניארית. </a:t>
            </a:r>
          </a:p>
          <a:p>
            <a:pPr algn="r">
              <a:spcBef>
                <a:spcPts val="0"/>
              </a:spcBef>
            </a:pPr>
            <a:br>
              <a:rPr lang="he-IL" sz="2600" dirty="0"/>
            </a:br>
            <a:r>
              <a:rPr lang="he-IL" sz="2600" b="1" dirty="0">
                <a:solidFill>
                  <a:schemeClr val="tx2"/>
                </a:solidFill>
              </a:rPr>
              <a:t>4. אינטגרציה - שילוב כל החלקים הקודמים למוצר</a:t>
            </a:r>
            <a:r>
              <a:rPr lang="en-US" sz="2600" b="1" dirty="0">
                <a:solidFill>
                  <a:schemeClr val="tx2"/>
                </a:solidFill>
              </a:rPr>
              <a:t> SW </a:t>
            </a:r>
            <a:r>
              <a:rPr lang="he-IL" sz="2600" b="1" dirty="0">
                <a:solidFill>
                  <a:schemeClr val="tx2"/>
                </a:solidFill>
              </a:rPr>
              <a:t>פונקציונלי ואינטואיטיבי.</a:t>
            </a:r>
            <a:endParaRPr lang="he-IL" sz="3600" b="1" dirty="0">
              <a:solidFill>
                <a:schemeClr val="tx2"/>
              </a:solidFill>
            </a:endParaRPr>
          </a:p>
        </p:txBody>
      </p:sp>
      <p:pic>
        <p:nvPicPr>
          <p:cNvPr id="5" name="תמונה 4" descr="תמונה שמכילה טקסט, רמזור&#10;&#10;התיאור נוצר באופן אוטומטי">
            <a:extLst>
              <a:ext uri="{FF2B5EF4-FFF2-40B4-BE49-F238E27FC236}">
                <a16:creationId xmlns:a16="http://schemas.microsoft.com/office/drawing/2014/main" id="{BA5B187D-C1FA-4436-9B62-18572E4CB83A}"/>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804639"/>
            <a:ext cx="5760720" cy="5053360"/>
          </a:xfrm>
          <a:prstGeom prst="rect">
            <a:avLst/>
          </a:prstGeom>
        </p:spPr>
      </p:pic>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Tree>
    <p:extLst>
      <p:ext uri="{BB962C8B-B14F-4D97-AF65-F5344CB8AC3E}">
        <p14:creationId xmlns:p14="http://schemas.microsoft.com/office/powerpoint/2010/main" val="37692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
        <p:nvSpPr>
          <p:cNvPr id="6" name="תיבת טקסט 5">
            <a:extLst>
              <a:ext uri="{FF2B5EF4-FFF2-40B4-BE49-F238E27FC236}">
                <a16:creationId xmlns:a16="http://schemas.microsoft.com/office/drawing/2014/main" id="{66F7397A-920E-4648-B523-725075D04AB3}"/>
              </a:ext>
            </a:extLst>
          </p:cNvPr>
          <p:cNvSpPr txBox="1"/>
          <p:nvPr/>
        </p:nvSpPr>
        <p:spPr>
          <a:xfrm>
            <a:off x="5608708" y="1558681"/>
            <a:ext cx="6025971" cy="3046988"/>
          </a:xfrm>
          <a:prstGeom prst="rect">
            <a:avLst/>
          </a:prstGeom>
          <a:noFill/>
        </p:spPr>
        <p:txBody>
          <a:bodyPr wrap="square" rtlCol="1">
            <a:spAutoFit/>
          </a:bodyPr>
          <a:lstStyle/>
          <a:p>
            <a:r>
              <a:rPr lang="he-IL" sz="2400" b="1" dirty="0">
                <a:solidFill>
                  <a:schemeClr val="tx2"/>
                </a:solidFill>
              </a:rPr>
              <a:t>תהליך ה</a:t>
            </a:r>
            <a:r>
              <a:rPr lang="en-US" sz="2400" b="1" dirty="0">
                <a:solidFill>
                  <a:schemeClr val="tx2"/>
                </a:solidFill>
              </a:rPr>
              <a:t>image filtering </a:t>
            </a:r>
            <a:r>
              <a:rPr lang="he-IL" sz="2400" b="1" dirty="0">
                <a:solidFill>
                  <a:schemeClr val="tx2"/>
                </a:solidFill>
              </a:rPr>
              <a:t> נעשה ע"י </a:t>
            </a:r>
            <a:r>
              <a:rPr lang="he-IL" sz="2400" b="1" dirty="0" err="1">
                <a:solidFill>
                  <a:schemeClr val="tx2"/>
                </a:solidFill>
              </a:rPr>
              <a:t>קונבולוציה</a:t>
            </a:r>
            <a:r>
              <a:rPr lang="he-IL" sz="2400" b="1" dirty="0">
                <a:solidFill>
                  <a:schemeClr val="tx2"/>
                </a:solidFill>
              </a:rPr>
              <a:t>.</a:t>
            </a:r>
            <a:endParaRPr lang="he-IL" sz="2400" dirty="0"/>
          </a:p>
          <a:p>
            <a:endParaRPr lang="he-IL" sz="2400" b="1" u="sng" dirty="0">
              <a:solidFill>
                <a:schemeClr val="tx2"/>
              </a:solidFill>
            </a:endParaRPr>
          </a:p>
          <a:p>
            <a:r>
              <a:rPr lang="he-IL" sz="2400" b="1" u="sng" dirty="0" err="1">
                <a:solidFill>
                  <a:schemeClr val="tx2"/>
                </a:solidFill>
              </a:rPr>
              <a:t>קונבולוציה</a:t>
            </a:r>
            <a:r>
              <a:rPr lang="he-IL" sz="2400" b="1" u="sng" dirty="0">
                <a:solidFill>
                  <a:schemeClr val="tx2"/>
                </a:solidFill>
              </a:rPr>
              <a:t> (</a:t>
            </a:r>
            <a:r>
              <a:rPr lang="en-US" sz="2400" b="1" u="sng" dirty="0">
                <a:solidFill>
                  <a:schemeClr val="tx2"/>
                </a:solidFill>
              </a:rPr>
              <a:t>(convolution</a:t>
            </a:r>
            <a:r>
              <a:rPr lang="he-IL" sz="2400" b="1" dirty="0">
                <a:solidFill>
                  <a:schemeClr val="tx2"/>
                </a:solidFill>
              </a:rPr>
              <a:t> – תהליך שבו מריצים קרנל (מטריצת מספרים) על כל פיקסל בתמונה.</a:t>
            </a:r>
          </a:p>
          <a:p>
            <a:r>
              <a:rPr lang="he-IL" sz="2400" b="1" dirty="0">
                <a:solidFill>
                  <a:schemeClr val="tx2"/>
                </a:solidFill>
              </a:rPr>
              <a:t>מניחים את הקרנל על התמונה, מכפילים את הפיקסלים המתאימים וסוכמים את התוצאה לתוך פיקסל היעד (</a:t>
            </a:r>
            <a:r>
              <a:rPr lang="en-US" sz="2400" b="1" dirty="0">
                <a:solidFill>
                  <a:schemeClr val="tx2"/>
                </a:solidFill>
              </a:rPr>
              <a:t>(destination pixel</a:t>
            </a:r>
            <a:r>
              <a:rPr lang="he-IL" sz="2400" b="1" dirty="0">
                <a:solidFill>
                  <a:schemeClr val="tx2"/>
                </a:solidFill>
              </a:rPr>
              <a:t>.</a:t>
            </a:r>
          </a:p>
          <a:p>
            <a:r>
              <a:rPr lang="he-IL" sz="2400" b="1" dirty="0">
                <a:solidFill>
                  <a:schemeClr val="tx2"/>
                </a:solidFill>
              </a:rPr>
              <a:t> </a:t>
            </a:r>
            <a:r>
              <a:rPr lang="en-US" sz="2400" b="1" dirty="0">
                <a:solidFill>
                  <a:schemeClr val="tx2"/>
                </a:solidFill>
              </a:rPr>
              <a:t> </a:t>
            </a:r>
            <a:endParaRPr lang="he-IL" sz="2400" dirty="0"/>
          </a:p>
        </p:txBody>
      </p:sp>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7777982" y="4809018"/>
            <a:ext cx="1837374" cy="270770"/>
          </a:xfrm>
        </p:spPr>
        <p:txBody>
          <a:bodyPr>
            <a:normAutofit fontScale="25000" lnSpcReduction="20000"/>
          </a:bodyPr>
          <a:lstStyle/>
          <a:p>
            <a:r>
              <a:rPr lang="he-IL" sz="3200" b="1" u="sng" dirty="0">
                <a:solidFill>
                  <a:schemeClr val="tx2"/>
                </a:solidFill>
              </a:rPr>
              <a:t> שלב 1:  זיהוי נקודות אור בתמונה.</a:t>
            </a:r>
            <a:endParaRPr lang="en-US" sz="3200" b="1" u="sng" dirty="0">
              <a:solidFill>
                <a:schemeClr val="tx2"/>
              </a:solidFill>
            </a:endParaRPr>
          </a:p>
          <a:p>
            <a:endParaRPr lang="he-IL" dirty="0"/>
          </a:p>
        </p:txBody>
      </p:sp>
      <p:pic>
        <p:nvPicPr>
          <p:cNvPr id="18" name="Picture 2" descr="Image for post">
            <a:extLst>
              <a:ext uri="{FF2B5EF4-FFF2-40B4-BE49-F238E27FC236}">
                <a16:creationId xmlns:a16="http://schemas.microsoft.com/office/drawing/2014/main" id="{9EE002F9-C420-4421-A4DB-F4F293AFD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 y="2216587"/>
            <a:ext cx="5825308" cy="44945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tuitively Understanding Convolutions for Deep Learning | by Irhum Shafkat  | Towards Data Science">
            <a:extLst>
              <a:ext uri="{FF2B5EF4-FFF2-40B4-BE49-F238E27FC236}">
                <a16:creationId xmlns:a16="http://schemas.microsoft.com/office/drawing/2014/main" id="{547B53DC-414C-4B35-90BF-59E2E9E9C19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59218" y="4299777"/>
            <a:ext cx="3384748" cy="2456259"/>
          </a:xfrm>
          <a:prstGeom prst="rect">
            <a:avLst/>
          </a:prstGeom>
          <a:noFill/>
          <a:extLst>
            <a:ext uri="{909E8E84-426E-40DD-AFC4-6F175D3DCCD1}">
              <a14:hiddenFill xmlns:a14="http://schemas.microsoft.com/office/drawing/2010/main">
                <a:solidFill>
                  <a:srgbClr val="FFFFFF"/>
                </a:solidFill>
              </a14:hiddenFill>
            </a:ext>
          </a:extLst>
        </p:spPr>
      </p:pic>
      <p:sp>
        <p:nvSpPr>
          <p:cNvPr id="22" name="כותרת משנה 6">
            <a:extLst>
              <a:ext uri="{FF2B5EF4-FFF2-40B4-BE49-F238E27FC236}">
                <a16:creationId xmlns:a16="http://schemas.microsoft.com/office/drawing/2014/main" id="{BC59728A-C2AD-43AB-B635-9D681FE35CFA}"/>
              </a:ext>
            </a:extLst>
          </p:cNvPr>
          <p:cNvSpPr txBox="1">
            <a:spLocks/>
          </p:cNvSpPr>
          <p:nvPr/>
        </p:nvSpPr>
        <p:spPr>
          <a:xfrm>
            <a:off x="1975579" y="693768"/>
            <a:ext cx="9144000" cy="829052"/>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sz="3200" b="1" u="sng">
                <a:solidFill>
                  <a:schemeClr val="tx2"/>
                </a:solidFill>
              </a:rPr>
              <a:t> שלב 1:  זיהוי נקודות אור בתמונה.</a:t>
            </a:r>
            <a:endParaRPr lang="en-US" sz="3200" b="1" u="sng">
              <a:solidFill>
                <a:schemeClr val="tx2"/>
              </a:solidFill>
            </a:endParaRPr>
          </a:p>
          <a:p>
            <a:endParaRPr lang="he-IL" dirty="0"/>
          </a:p>
        </p:txBody>
      </p:sp>
    </p:spTree>
    <p:extLst>
      <p:ext uri="{BB962C8B-B14F-4D97-AF65-F5344CB8AC3E}">
        <p14:creationId xmlns:p14="http://schemas.microsoft.com/office/powerpoint/2010/main" val="359925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
        <p:nvSpPr>
          <p:cNvPr id="6" name="תיבת טקסט 5">
            <a:extLst>
              <a:ext uri="{FF2B5EF4-FFF2-40B4-BE49-F238E27FC236}">
                <a16:creationId xmlns:a16="http://schemas.microsoft.com/office/drawing/2014/main" id="{66F7397A-920E-4648-B523-725075D04AB3}"/>
              </a:ext>
            </a:extLst>
          </p:cNvPr>
          <p:cNvSpPr txBox="1"/>
          <p:nvPr/>
        </p:nvSpPr>
        <p:spPr>
          <a:xfrm>
            <a:off x="3474719" y="1223339"/>
            <a:ext cx="8310835" cy="5262979"/>
          </a:xfrm>
          <a:prstGeom prst="rect">
            <a:avLst/>
          </a:prstGeom>
          <a:noFill/>
        </p:spPr>
        <p:txBody>
          <a:bodyPr wrap="square" rtlCol="1">
            <a:spAutoFit/>
          </a:bodyPr>
          <a:lstStyle/>
          <a:p>
            <a:r>
              <a:rPr lang="he-IL" sz="2400" b="1" dirty="0">
                <a:solidFill>
                  <a:schemeClr val="tx2"/>
                </a:solidFill>
              </a:rPr>
              <a:t>קיימים סוגי פילטרים שונים להשגת תוצאות שונות בעיבוד תמונה כמו:</a:t>
            </a:r>
          </a:p>
          <a:p>
            <a:endParaRPr lang="he-IL" sz="2400" b="1" dirty="0">
              <a:solidFill>
                <a:schemeClr val="tx2"/>
              </a:solidFill>
            </a:endParaRPr>
          </a:p>
          <a:p>
            <a:r>
              <a:rPr lang="en-US" sz="2400" b="1" u="sng" dirty="0">
                <a:solidFill>
                  <a:schemeClr val="tx2"/>
                </a:solidFill>
              </a:rPr>
              <a:t>LPF</a:t>
            </a:r>
            <a:r>
              <a:rPr lang="he-IL" sz="2400" b="1" u="sng" dirty="0">
                <a:solidFill>
                  <a:schemeClr val="tx2"/>
                </a:solidFill>
              </a:rPr>
              <a:t> - </a:t>
            </a:r>
            <a:r>
              <a:rPr lang="en-US" sz="2400" b="1" u="sng" dirty="0">
                <a:solidFill>
                  <a:schemeClr val="tx2"/>
                </a:solidFill>
              </a:rPr>
              <a:t>low path filter </a:t>
            </a:r>
            <a:r>
              <a:rPr lang="he-IL" sz="2400" b="1" u="sng" dirty="0">
                <a:solidFill>
                  <a:schemeClr val="tx2"/>
                </a:solidFill>
              </a:rPr>
              <a:t> </a:t>
            </a:r>
            <a:r>
              <a:rPr lang="he-IL" sz="2400" b="1" dirty="0">
                <a:solidFill>
                  <a:schemeClr val="tx2"/>
                </a:solidFill>
              </a:rPr>
              <a:t>מטשטש ניגודים חדים בתמונה ע"י חישוב סכום מכפלת הפיקסלים </a:t>
            </a:r>
            <a:r>
              <a:rPr lang="he-IL" sz="2400" b="1" dirty="0" err="1">
                <a:solidFill>
                  <a:schemeClr val="tx2"/>
                </a:solidFill>
              </a:rPr>
              <a:t>בקרנל</a:t>
            </a:r>
            <a:r>
              <a:rPr lang="he-IL" sz="2400" b="1" dirty="0">
                <a:solidFill>
                  <a:schemeClr val="tx2"/>
                </a:solidFill>
              </a:rPr>
              <a:t> בפיקסלים שמסביב ה</a:t>
            </a:r>
            <a:r>
              <a:rPr lang="en-US" sz="2400" b="1" dirty="0">
                <a:solidFill>
                  <a:schemeClr val="tx2"/>
                </a:solidFill>
              </a:rPr>
              <a:t>source pixel </a:t>
            </a:r>
            <a:r>
              <a:rPr lang="he-IL" sz="2400" b="1" dirty="0">
                <a:solidFill>
                  <a:schemeClr val="tx2"/>
                </a:solidFill>
              </a:rPr>
              <a:t> ושמה את התוצאה ב </a:t>
            </a:r>
            <a:r>
              <a:rPr lang="en-US" sz="2400" b="1" dirty="0">
                <a:solidFill>
                  <a:schemeClr val="tx2"/>
                </a:solidFill>
              </a:rPr>
              <a:t>destination pixel</a:t>
            </a:r>
            <a:r>
              <a:rPr lang="he-IL" sz="2400" b="1" dirty="0">
                <a:solidFill>
                  <a:schemeClr val="tx2"/>
                </a:solidFill>
              </a:rPr>
              <a:t>.</a:t>
            </a:r>
          </a:p>
          <a:p>
            <a:endParaRPr lang="he-IL" sz="2400" b="1" dirty="0">
              <a:solidFill>
                <a:schemeClr val="tx2"/>
              </a:solidFill>
            </a:endParaRPr>
          </a:p>
          <a:p>
            <a:r>
              <a:rPr lang="en-US" sz="2400" b="1" u="sng" dirty="0">
                <a:solidFill>
                  <a:schemeClr val="tx2"/>
                </a:solidFill>
              </a:rPr>
              <a:t>high path filter - HPF  </a:t>
            </a:r>
            <a:r>
              <a:rPr lang="he-IL" sz="2400" b="1" u="sng" dirty="0">
                <a:solidFill>
                  <a:schemeClr val="tx2"/>
                </a:solidFill>
              </a:rPr>
              <a:t> </a:t>
            </a:r>
            <a:r>
              <a:rPr lang="he-IL" sz="2400" b="1" dirty="0">
                <a:solidFill>
                  <a:schemeClr val="tx2"/>
                </a:solidFill>
              </a:rPr>
              <a:t>גורם לתמונה להיראות חדה יותר</a:t>
            </a:r>
            <a:r>
              <a:rPr lang="en-US" sz="2400" b="1" dirty="0">
                <a:solidFill>
                  <a:schemeClr val="tx2"/>
                </a:solidFill>
              </a:rPr>
              <a:t>. </a:t>
            </a:r>
            <a:r>
              <a:rPr lang="he-IL" sz="2400" b="1" dirty="0">
                <a:solidFill>
                  <a:schemeClr val="tx2"/>
                </a:solidFill>
              </a:rPr>
              <a:t>פילטרים אלה מדגישים פרטים עדינים בתמונה - בדיוק ההפך מהפילטר </a:t>
            </a:r>
            <a:r>
              <a:rPr lang="en-US" sz="2400" b="1" dirty="0">
                <a:solidFill>
                  <a:schemeClr val="tx2"/>
                </a:solidFill>
              </a:rPr>
              <a:t>LPF </a:t>
            </a:r>
            <a:r>
              <a:rPr lang="he-IL" sz="2400" b="1" dirty="0">
                <a:solidFill>
                  <a:schemeClr val="tx2"/>
                </a:solidFill>
              </a:rPr>
              <a:t> – עובד כמו ה</a:t>
            </a:r>
            <a:r>
              <a:rPr lang="en-US" sz="2400" b="1" dirty="0">
                <a:solidFill>
                  <a:schemeClr val="tx2"/>
                </a:solidFill>
              </a:rPr>
              <a:t> LPF  </a:t>
            </a:r>
            <a:r>
              <a:rPr lang="he-IL" sz="2400" b="1" dirty="0">
                <a:solidFill>
                  <a:schemeClr val="tx2"/>
                </a:solidFill>
              </a:rPr>
              <a:t>רק עם קרנל שונה.</a:t>
            </a:r>
          </a:p>
          <a:p>
            <a:endParaRPr lang="he-IL" sz="2400" b="1" dirty="0">
              <a:solidFill>
                <a:schemeClr val="tx2"/>
              </a:solidFill>
            </a:endParaRPr>
          </a:p>
          <a:p>
            <a:r>
              <a:rPr lang="he-IL" sz="2400" b="1" dirty="0">
                <a:solidFill>
                  <a:schemeClr val="tx2"/>
                </a:solidFill>
              </a:rPr>
              <a:t>אנו השתמשנו ב </a:t>
            </a:r>
            <a:r>
              <a:rPr lang="en-US" sz="2400" b="1" dirty="0">
                <a:solidFill>
                  <a:schemeClr val="tx2"/>
                </a:solidFill>
              </a:rPr>
              <a:t>HPF </a:t>
            </a:r>
            <a:r>
              <a:rPr lang="he-IL" sz="2400" b="1" dirty="0">
                <a:solidFill>
                  <a:schemeClr val="tx2"/>
                </a:solidFill>
              </a:rPr>
              <a:t> ע"מ לזהות את נקודות האור בתמונה.</a:t>
            </a:r>
          </a:p>
          <a:p>
            <a:endParaRPr lang="en-US" sz="2400" b="1" dirty="0">
              <a:solidFill>
                <a:schemeClr val="tx2"/>
              </a:solidFill>
            </a:endParaRPr>
          </a:p>
          <a:p>
            <a:endParaRPr lang="he-IL" sz="2400" dirty="0"/>
          </a:p>
        </p:txBody>
      </p:sp>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1758603" y="605038"/>
            <a:ext cx="9144000" cy="829052"/>
          </a:xfrm>
        </p:spPr>
        <p:txBody>
          <a:bodyPr/>
          <a:lstStyle/>
          <a:p>
            <a:r>
              <a:rPr lang="he-IL" sz="3200" b="1" u="sng" dirty="0">
                <a:solidFill>
                  <a:schemeClr val="tx2"/>
                </a:solidFill>
              </a:rPr>
              <a:t> שלב 1:  זיהוי נקודות אור בתמונה.</a:t>
            </a:r>
            <a:endParaRPr lang="en-US" sz="3200" b="1" u="sng" dirty="0">
              <a:solidFill>
                <a:schemeClr val="tx2"/>
              </a:solidFill>
            </a:endParaRPr>
          </a:p>
          <a:p>
            <a:endParaRPr lang="he-IL" dirty="0"/>
          </a:p>
        </p:txBody>
      </p:sp>
      <p:pic>
        <p:nvPicPr>
          <p:cNvPr id="22" name="תמונה 21" descr="תמונה שמכילה טקסט, רמזור&#10;&#10;התיאור נוצר באופן אוטומטי">
            <a:extLst>
              <a:ext uri="{FF2B5EF4-FFF2-40B4-BE49-F238E27FC236}">
                <a16:creationId xmlns:a16="http://schemas.microsoft.com/office/drawing/2014/main" id="{5EA62170-404F-4410-923F-FC512436B532}"/>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804639"/>
            <a:ext cx="5760720" cy="5053360"/>
          </a:xfrm>
          <a:prstGeom prst="rect">
            <a:avLst/>
          </a:prstGeom>
        </p:spPr>
      </p:pic>
    </p:spTree>
    <p:extLst>
      <p:ext uri="{BB962C8B-B14F-4D97-AF65-F5344CB8AC3E}">
        <p14:creationId xmlns:p14="http://schemas.microsoft.com/office/powerpoint/2010/main" val="133680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1975579" y="693768"/>
            <a:ext cx="9144000" cy="829052"/>
          </a:xfrm>
        </p:spPr>
        <p:txBody>
          <a:bodyPr/>
          <a:lstStyle/>
          <a:p>
            <a:r>
              <a:rPr lang="he-IL" sz="3200" b="1" u="sng" dirty="0">
                <a:solidFill>
                  <a:schemeClr val="tx2"/>
                </a:solidFill>
              </a:rPr>
              <a:t> שלב 1:  זיהוי נקודות אור בתמונה.</a:t>
            </a:r>
            <a:endParaRPr lang="en-US" sz="3200" b="1" u="sng" dirty="0">
              <a:solidFill>
                <a:schemeClr val="tx2"/>
              </a:solidFill>
            </a:endParaRPr>
          </a:p>
          <a:p>
            <a:endParaRPr lang="he-IL" dirty="0"/>
          </a:p>
        </p:txBody>
      </p:sp>
      <p:pic>
        <p:nvPicPr>
          <p:cNvPr id="22" name="תמונה 21">
            <a:extLst>
              <a:ext uri="{FF2B5EF4-FFF2-40B4-BE49-F238E27FC236}">
                <a16:creationId xmlns:a16="http://schemas.microsoft.com/office/drawing/2014/main" id="{52D45094-707D-4AB1-BC25-7790FC805896}"/>
              </a:ext>
            </a:extLst>
          </p:cNvPr>
          <p:cNvPicPr>
            <a:picLocks noChangeAspect="1"/>
          </p:cNvPicPr>
          <p:nvPr/>
        </p:nvPicPr>
        <p:blipFill rotWithShape="1">
          <a:blip r:embed="rId3"/>
          <a:srcRect l="13202" t="12999" r="26035" b="18229"/>
          <a:stretch/>
        </p:blipFill>
        <p:spPr>
          <a:xfrm>
            <a:off x="4737790" y="2385738"/>
            <a:ext cx="6896889" cy="4388699"/>
          </a:xfrm>
          <a:prstGeom prst="rect">
            <a:avLst/>
          </a:prstGeom>
        </p:spPr>
      </p:pic>
      <p:pic>
        <p:nvPicPr>
          <p:cNvPr id="1026" name="Picture 2" descr="Convolution | NVIDIA Developer">
            <a:extLst>
              <a:ext uri="{FF2B5EF4-FFF2-40B4-BE49-F238E27FC236}">
                <a16:creationId xmlns:a16="http://schemas.microsoft.com/office/drawing/2014/main" id="{1ED19035-253A-4107-A595-5234FA918C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317"/>
          <a:stretch/>
        </p:blipFill>
        <p:spPr bwMode="auto">
          <a:xfrm>
            <a:off x="-19837" y="4105718"/>
            <a:ext cx="2051959" cy="2585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volution | NVIDIA Developer">
            <a:extLst>
              <a:ext uri="{FF2B5EF4-FFF2-40B4-BE49-F238E27FC236}">
                <a16:creationId xmlns:a16="http://schemas.microsoft.com/office/drawing/2014/main" id="{8290B04A-C543-4ADF-98EF-A4D8C4BAC3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839"/>
          <a:stretch/>
        </p:blipFill>
        <p:spPr bwMode="auto">
          <a:xfrm>
            <a:off x="2188419" y="4109519"/>
            <a:ext cx="2080876" cy="2581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טבלה 8">
            <a:extLst>
              <a:ext uri="{FF2B5EF4-FFF2-40B4-BE49-F238E27FC236}">
                <a16:creationId xmlns:a16="http://schemas.microsoft.com/office/drawing/2014/main" id="{CC6CB228-BD9B-4570-9DB0-293FC9CE3A32}"/>
              </a:ext>
            </a:extLst>
          </p:cNvPr>
          <p:cNvGraphicFramePr>
            <a:graphicFrameLocks noGrp="1"/>
          </p:cNvGraphicFramePr>
          <p:nvPr>
            <p:extLst>
              <p:ext uri="{D42A27DB-BD31-4B8C-83A1-F6EECF244321}">
                <p14:modId xmlns:p14="http://schemas.microsoft.com/office/powerpoint/2010/main" val="293643448"/>
              </p:ext>
            </p:extLst>
          </p:nvPr>
        </p:nvGraphicFramePr>
        <p:xfrm>
          <a:off x="685760" y="1377101"/>
          <a:ext cx="3075948" cy="2607822"/>
        </p:xfrm>
        <a:graphic>
          <a:graphicData uri="http://schemas.openxmlformats.org/drawingml/2006/table">
            <a:tbl>
              <a:tblPr rtl="1" firstRow="1" bandRow="1">
                <a:tableStyleId>{5940675A-B579-460E-94D1-54222C63F5DA}</a:tableStyleId>
              </a:tblPr>
              <a:tblGrid>
                <a:gridCol w="1025316">
                  <a:extLst>
                    <a:ext uri="{9D8B030D-6E8A-4147-A177-3AD203B41FA5}">
                      <a16:colId xmlns:a16="http://schemas.microsoft.com/office/drawing/2014/main" val="2493061909"/>
                    </a:ext>
                  </a:extLst>
                </a:gridCol>
                <a:gridCol w="1025316">
                  <a:extLst>
                    <a:ext uri="{9D8B030D-6E8A-4147-A177-3AD203B41FA5}">
                      <a16:colId xmlns:a16="http://schemas.microsoft.com/office/drawing/2014/main" val="2917351487"/>
                    </a:ext>
                  </a:extLst>
                </a:gridCol>
                <a:gridCol w="1025316">
                  <a:extLst>
                    <a:ext uri="{9D8B030D-6E8A-4147-A177-3AD203B41FA5}">
                      <a16:colId xmlns:a16="http://schemas.microsoft.com/office/drawing/2014/main" val="2989454512"/>
                    </a:ext>
                  </a:extLst>
                </a:gridCol>
              </a:tblGrid>
              <a:tr h="869274">
                <a:tc>
                  <a:txBody>
                    <a:bodyPr/>
                    <a:lstStyle/>
                    <a:p>
                      <a:pPr algn="ctr" rtl="1"/>
                      <a:r>
                        <a:rPr lang="he-IL" sz="1800" b="1" kern="1200" dirty="0">
                          <a:solidFill>
                            <a:schemeClr val="tx2"/>
                          </a:solidFill>
                          <a:latin typeface="+mn-lt"/>
                          <a:ea typeface="+mn-ea"/>
                          <a:cs typeface="+mn-cs"/>
                        </a:rPr>
                        <a:t>0.0625</a:t>
                      </a:r>
                    </a:p>
                  </a:txBody>
                  <a:tcPr/>
                </a:tc>
                <a:tc>
                  <a:txBody>
                    <a:bodyPr/>
                    <a:lstStyle/>
                    <a:p>
                      <a:pPr algn="ctr" rtl="1"/>
                      <a:r>
                        <a:rPr lang="he-IL" sz="1800" b="1" kern="1200" dirty="0">
                          <a:solidFill>
                            <a:schemeClr val="tx2"/>
                          </a:solidFill>
                          <a:latin typeface="+mn-lt"/>
                          <a:ea typeface="+mn-ea"/>
                          <a:cs typeface="+mn-cs"/>
                        </a:rPr>
                        <a:t>0.125</a:t>
                      </a:r>
                    </a:p>
                  </a:txBody>
                  <a:tcPr/>
                </a:tc>
                <a:tc>
                  <a:txBody>
                    <a:bodyPr/>
                    <a:lstStyle/>
                    <a:p>
                      <a:pPr algn="ctr" rtl="1"/>
                      <a:r>
                        <a:rPr lang="he-IL" sz="1800" b="1" kern="1200" dirty="0">
                          <a:solidFill>
                            <a:schemeClr val="tx2"/>
                          </a:solidFill>
                          <a:latin typeface="+mn-lt"/>
                          <a:ea typeface="+mn-ea"/>
                          <a:cs typeface="+mn-cs"/>
                        </a:rPr>
                        <a:t>0.0625</a:t>
                      </a:r>
                    </a:p>
                  </a:txBody>
                  <a:tcPr/>
                </a:tc>
                <a:extLst>
                  <a:ext uri="{0D108BD9-81ED-4DB2-BD59-A6C34878D82A}">
                    <a16:rowId xmlns:a16="http://schemas.microsoft.com/office/drawing/2014/main" val="81165374"/>
                  </a:ext>
                </a:extLst>
              </a:tr>
              <a:tr h="869274">
                <a:tc>
                  <a:txBody>
                    <a:bodyPr/>
                    <a:lstStyle/>
                    <a:p>
                      <a:pPr algn="ctr" rtl="1"/>
                      <a:r>
                        <a:rPr lang="he-IL" sz="1800" b="1" kern="1200" dirty="0">
                          <a:solidFill>
                            <a:schemeClr val="tx2"/>
                          </a:solidFill>
                          <a:latin typeface="+mn-lt"/>
                          <a:ea typeface="+mn-ea"/>
                          <a:cs typeface="+mn-cs"/>
                        </a:rPr>
                        <a:t>0.125</a:t>
                      </a:r>
                    </a:p>
                  </a:txBody>
                  <a:tcPr/>
                </a:tc>
                <a:tc>
                  <a:txBody>
                    <a:bodyPr/>
                    <a:lstStyle/>
                    <a:p>
                      <a:pPr algn="ctr" rtl="1"/>
                      <a:r>
                        <a:rPr lang="he-IL" sz="1800" b="1" kern="1200" dirty="0">
                          <a:solidFill>
                            <a:schemeClr val="tx2"/>
                          </a:solidFill>
                          <a:latin typeface="+mn-lt"/>
                          <a:ea typeface="+mn-ea"/>
                          <a:cs typeface="+mn-cs"/>
                        </a:rPr>
                        <a:t>0.25</a:t>
                      </a:r>
                    </a:p>
                  </a:txBody>
                  <a:tcPr/>
                </a:tc>
                <a:tc>
                  <a:txBody>
                    <a:bodyPr/>
                    <a:lstStyle/>
                    <a:p>
                      <a:pPr algn="ctr" rtl="1"/>
                      <a:r>
                        <a:rPr lang="he-IL" sz="1800" b="1" kern="1200" dirty="0">
                          <a:solidFill>
                            <a:schemeClr val="tx2"/>
                          </a:solidFill>
                          <a:latin typeface="+mn-lt"/>
                          <a:ea typeface="+mn-ea"/>
                          <a:cs typeface="+mn-cs"/>
                        </a:rPr>
                        <a:t>0.125</a:t>
                      </a:r>
                    </a:p>
                  </a:txBody>
                  <a:tcPr/>
                </a:tc>
                <a:extLst>
                  <a:ext uri="{0D108BD9-81ED-4DB2-BD59-A6C34878D82A}">
                    <a16:rowId xmlns:a16="http://schemas.microsoft.com/office/drawing/2014/main" val="1400817327"/>
                  </a:ext>
                </a:extLst>
              </a:tr>
              <a:tr h="869274">
                <a:tc>
                  <a:txBody>
                    <a:bodyPr/>
                    <a:lstStyle/>
                    <a:p>
                      <a:pPr algn="ctr" rtl="1"/>
                      <a:r>
                        <a:rPr lang="he-IL" sz="1800" b="1" kern="1200" dirty="0">
                          <a:solidFill>
                            <a:schemeClr val="tx2"/>
                          </a:solidFill>
                          <a:latin typeface="+mn-lt"/>
                          <a:ea typeface="+mn-ea"/>
                          <a:cs typeface="+mn-cs"/>
                        </a:rPr>
                        <a:t>0.0625</a:t>
                      </a:r>
                    </a:p>
                  </a:txBody>
                  <a:tcPr/>
                </a:tc>
                <a:tc>
                  <a:txBody>
                    <a:bodyPr/>
                    <a:lstStyle/>
                    <a:p>
                      <a:pPr algn="ctr" rtl="1"/>
                      <a:r>
                        <a:rPr lang="he-IL" sz="1800" b="1" kern="1200" dirty="0">
                          <a:solidFill>
                            <a:schemeClr val="tx2"/>
                          </a:solidFill>
                          <a:latin typeface="+mn-lt"/>
                          <a:ea typeface="+mn-ea"/>
                          <a:cs typeface="+mn-cs"/>
                        </a:rPr>
                        <a:t>0.125</a:t>
                      </a:r>
                    </a:p>
                  </a:txBody>
                  <a:tcPr/>
                </a:tc>
                <a:tc>
                  <a:txBody>
                    <a:bodyPr/>
                    <a:lstStyle/>
                    <a:p>
                      <a:pPr algn="ctr" rtl="1"/>
                      <a:r>
                        <a:rPr lang="he-IL" sz="1800" b="1" kern="1200" dirty="0">
                          <a:solidFill>
                            <a:schemeClr val="tx2"/>
                          </a:solidFill>
                          <a:latin typeface="+mn-lt"/>
                          <a:ea typeface="+mn-ea"/>
                          <a:cs typeface="+mn-cs"/>
                        </a:rPr>
                        <a:t>0.0625</a:t>
                      </a:r>
                    </a:p>
                  </a:txBody>
                  <a:tcPr/>
                </a:tc>
                <a:extLst>
                  <a:ext uri="{0D108BD9-81ED-4DB2-BD59-A6C34878D82A}">
                    <a16:rowId xmlns:a16="http://schemas.microsoft.com/office/drawing/2014/main" val="268192813"/>
                  </a:ext>
                </a:extLst>
              </a:tr>
            </a:tbl>
          </a:graphicData>
        </a:graphic>
      </p:graphicFrame>
      <p:sp>
        <p:nvSpPr>
          <p:cNvPr id="25" name="תיבת טקסט 24">
            <a:extLst>
              <a:ext uri="{FF2B5EF4-FFF2-40B4-BE49-F238E27FC236}">
                <a16:creationId xmlns:a16="http://schemas.microsoft.com/office/drawing/2014/main" id="{EE8B7C53-9347-4F7B-B627-56F94D507EFB}"/>
              </a:ext>
            </a:extLst>
          </p:cNvPr>
          <p:cNvSpPr txBox="1"/>
          <p:nvPr/>
        </p:nvSpPr>
        <p:spPr>
          <a:xfrm>
            <a:off x="5608708" y="1558681"/>
            <a:ext cx="6025971" cy="1200329"/>
          </a:xfrm>
          <a:prstGeom prst="rect">
            <a:avLst/>
          </a:prstGeom>
          <a:noFill/>
        </p:spPr>
        <p:txBody>
          <a:bodyPr wrap="square" rtlCol="1">
            <a:spAutoFit/>
          </a:bodyPr>
          <a:lstStyle/>
          <a:p>
            <a:r>
              <a:rPr lang="he-IL" sz="2400" b="1" dirty="0">
                <a:solidFill>
                  <a:schemeClr val="tx2"/>
                </a:solidFill>
              </a:rPr>
              <a:t>לאחר הרצת </a:t>
            </a:r>
            <a:r>
              <a:rPr lang="he-IL" sz="2400" b="1" dirty="0" err="1">
                <a:solidFill>
                  <a:schemeClr val="tx2"/>
                </a:solidFill>
              </a:rPr>
              <a:t>הקרנל</a:t>
            </a:r>
            <a:endParaRPr lang="he-IL" sz="2400" b="1" dirty="0">
              <a:solidFill>
                <a:schemeClr val="tx2"/>
              </a:solidFill>
            </a:endParaRPr>
          </a:p>
          <a:p>
            <a:r>
              <a:rPr lang="he-IL" sz="2400" b="1" dirty="0">
                <a:solidFill>
                  <a:schemeClr val="tx2"/>
                </a:solidFill>
              </a:rPr>
              <a:t> קיבלנו את התוצאה הבאה:</a:t>
            </a:r>
          </a:p>
          <a:p>
            <a:r>
              <a:rPr lang="he-IL" sz="2400" b="1" dirty="0">
                <a:solidFill>
                  <a:schemeClr val="tx2"/>
                </a:solidFill>
              </a:rPr>
              <a:t> </a:t>
            </a:r>
            <a:r>
              <a:rPr lang="en-US" sz="2400" b="1" dirty="0">
                <a:solidFill>
                  <a:schemeClr val="tx2"/>
                </a:solidFill>
              </a:rPr>
              <a:t> </a:t>
            </a:r>
            <a:endParaRPr lang="he-IL" sz="2400" dirty="0"/>
          </a:p>
        </p:txBody>
      </p:sp>
      <p:pic>
        <p:nvPicPr>
          <p:cNvPr id="26" name="תמונה 25">
            <a:extLst>
              <a:ext uri="{FF2B5EF4-FFF2-40B4-BE49-F238E27FC236}">
                <a16:creationId xmlns:a16="http://schemas.microsoft.com/office/drawing/2014/main" id="{C07FF551-9622-46D9-9D30-56136EC415BC}"/>
              </a:ext>
            </a:extLst>
          </p:cNvPr>
          <p:cNvPicPr>
            <a:picLocks noChangeAspect="1"/>
          </p:cNvPicPr>
          <p:nvPr/>
        </p:nvPicPr>
        <p:blipFill rotWithShape="1">
          <a:blip r:embed="rId3"/>
          <a:srcRect l="54784" t="29988" r="38213" b="53696"/>
          <a:stretch/>
        </p:blipFill>
        <p:spPr>
          <a:xfrm>
            <a:off x="4487723" y="1484249"/>
            <a:ext cx="2794257" cy="3660110"/>
          </a:xfrm>
          <a:prstGeom prst="rect">
            <a:avLst/>
          </a:prstGeom>
        </p:spPr>
      </p:pic>
    </p:spTree>
    <p:extLst>
      <p:ext uri="{BB962C8B-B14F-4D97-AF65-F5344CB8AC3E}">
        <p14:creationId xmlns:p14="http://schemas.microsoft.com/office/powerpoint/2010/main" val="819590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pic>
        <p:nvPicPr>
          <p:cNvPr id="5" name="תמונה 4" descr="תמונה שמכילה טקסט, רמזור&#10;&#10;התיאור נוצר באופן אוטומטי">
            <a:extLst>
              <a:ext uri="{FF2B5EF4-FFF2-40B4-BE49-F238E27FC236}">
                <a16:creationId xmlns:a16="http://schemas.microsoft.com/office/drawing/2014/main" id="{BA5B187D-C1FA-4436-9B62-18572E4CB83A}"/>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804639"/>
            <a:ext cx="5760720" cy="5053360"/>
          </a:xfrm>
          <a:prstGeom prst="rect">
            <a:avLst/>
          </a:prstGeom>
        </p:spPr>
      </p:pic>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sp>
        <p:nvSpPr>
          <p:cNvPr id="6" name="תיבת טקסט 5">
            <a:extLst>
              <a:ext uri="{FF2B5EF4-FFF2-40B4-BE49-F238E27FC236}">
                <a16:creationId xmlns:a16="http://schemas.microsoft.com/office/drawing/2014/main" id="{66F7397A-920E-4648-B523-725075D04AB3}"/>
              </a:ext>
            </a:extLst>
          </p:cNvPr>
          <p:cNvSpPr txBox="1"/>
          <p:nvPr/>
        </p:nvSpPr>
        <p:spPr>
          <a:xfrm>
            <a:off x="5628664" y="1202064"/>
            <a:ext cx="6025971" cy="461665"/>
          </a:xfrm>
          <a:prstGeom prst="rect">
            <a:avLst/>
          </a:prstGeom>
          <a:noFill/>
        </p:spPr>
        <p:txBody>
          <a:bodyPr wrap="square" rtlCol="1">
            <a:spAutoFit/>
          </a:bodyPr>
          <a:lstStyle/>
          <a:p>
            <a:r>
              <a:rPr lang="he-IL" sz="2400" b="1" dirty="0">
                <a:solidFill>
                  <a:schemeClr val="tx2"/>
                </a:solidFill>
              </a:rPr>
              <a:t>פלט:</a:t>
            </a:r>
            <a:endParaRPr lang="en-US" sz="2400" b="1" dirty="0">
              <a:solidFill>
                <a:schemeClr val="tx2"/>
              </a:solidFill>
            </a:endParaRPr>
          </a:p>
        </p:txBody>
      </p:sp>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1975579" y="693768"/>
            <a:ext cx="9144000" cy="829052"/>
          </a:xfrm>
        </p:spPr>
        <p:txBody>
          <a:bodyPr/>
          <a:lstStyle/>
          <a:p>
            <a:r>
              <a:rPr lang="he-IL" sz="3200" b="1" u="sng" dirty="0">
                <a:solidFill>
                  <a:schemeClr val="tx2"/>
                </a:solidFill>
              </a:rPr>
              <a:t> שלב 1:  זיהוי נקודות אור בתמונה.</a:t>
            </a:r>
            <a:endParaRPr lang="en-US" sz="3200" b="1" u="sng" dirty="0">
              <a:solidFill>
                <a:schemeClr val="tx2"/>
              </a:solidFill>
            </a:endParaRPr>
          </a:p>
          <a:p>
            <a:endParaRPr lang="he-IL" dirty="0"/>
          </a:p>
        </p:txBody>
      </p:sp>
      <p:pic>
        <p:nvPicPr>
          <p:cNvPr id="3" name="תמונה 2">
            <a:extLst>
              <a:ext uri="{FF2B5EF4-FFF2-40B4-BE49-F238E27FC236}">
                <a16:creationId xmlns:a16="http://schemas.microsoft.com/office/drawing/2014/main" id="{D0095139-606A-4D21-BCF5-C41A785CBF8A}"/>
              </a:ext>
            </a:extLst>
          </p:cNvPr>
          <p:cNvPicPr>
            <a:picLocks noChangeAspect="1"/>
          </p:cNvPicPr>
          <p:nvPr/>
        </p:nvPicPr>
        <p:blipFill rotWithShape="1">
          <a:blip r:embed="rId5"/>
          <a:srcRect l="8786" t="11585" r="31389" b="14693"/>
          <a:stretch/>
        </p:blipFill>
        <p:spPr>
          <a:xfrm>
            <a:off x="238233" y="1663729"/>
            <a:ext cx="5724860" cy="3966288"/>
          </a:xfrm>
          <a:prstGeom prst="rect">
            <a:avLst/>
          </a:prstGeom>
        </p:spPr>
      </p:pic>
      <p:pic>
        <p:nvPicPr>
          <p:cNvPr id="4" name="תמונה 3">
            <a:extLst>
              <a:ext uri="{FF2B5EF4-FFF2-40B4-BE49-F238E27FC236}">
                <a16:creationId xmlns:a16="http://schemas.microsoft.com/office/drawing/2014/main" id="{DE5AC825-8A4E-48A2-9191-9F953EA1D47B}"/>
              </a:ext>
            </a:extLst>
          </p:cNvPr>
          <p:cNvPicPr>
            <a:picLocks noChangeAspect="1"/>
          </p:cNvPicPr>
          <p:nvPr/>
        </p:nvPicPr>
        <p:blipFill rotWithShape="1">
          <a:blip r:embed="rId6"/>
          <a:srcRect r="28358"/>
          <a:stretch/>
        </p:blipFill>
        <p:spPr>
          <a:xfrm>
            <a:off x="6378460" y="1726080"/>
            <a:ext cx="5398644" cy="3767787"/>
          </a:xfrm>
          <a:prstGeom prst="rect">
            <a:avLst/>
          </a:prstGeom>
        </p:spPr>
      </p:pic>
    </p:spTree>
    <p:extLst>
      <p:ext uri="{BB962C8B-B14F-4D97-AF65-F5344CB8AC3E}">
        <p14:creationId xmlns:p14="http://schemas.microsoft.com/office/powerpoint/2010/main" val="3739621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4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4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A5D97FD7-2FEF-4D18-A6E6-7A01374EAD43}"/>
              </a:ext>
            </a:extLst>
          </p:cNvPr>
          <p:cNvSpPr>
            <a:spLocks noGrp="1"/>
          </p:cNvSpPr>
          <p:nvPr>
            <p:ph type="ctrTitle"/>
          </p:nvPr>
        </p:nvSpPr>
        <p:spPr>
          <a:xfrm>
            <a:off x="804672" y="1055098"/>
            <a:ext cx="5760719" cy="4747805"/>
          </a:xfrm>
        </p:spPr>
        <p:txBody>
          <a:bodyPr anchor="ctr">
            <a:normAutofit/>
          </a:bodyPr>
          <a:lstStyle/>
          <a:p>
            <a:pPr algn="l"/>
            <a:br>
              <a:rPr lang="en-US" sz="4000" dirty="0">
                <a:solidFill>
                  <a:schemeClr val="tx2"/>
                </a:solidFill>
              </a:rPr>
            </a:br>
            <a:endParaRPr lang="he-IL" sz="4000" dirty="0">
              <a:solidFill>
                <a:schemeClr val="tx2"/>
              </a:solidFill>
            </a:endParaRPr>
          </a:p>
        </p:txBody>
      </p:sp>
      <p:pic>
        <p:nvPicPr>
          <p:cNvPr id="5" name="תמונה 4" descr="תמונה שמכילה טקסט, רמזור&#10;&#10;התיאור נוצר באופן אוטומטי">
            <a:extLst>
              <a:ext uri="{FF2B5EF4-FFF2-40B4-BE49-F238E27FC236}">
                <a16:creationId xmlns:a16="http://schemas.microsoft.com/office/drawing/2014/main" id="{BA5B187D-C1FA-4436-9B62-18572E4CB83A}"/>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8718" b="82051" l="10000" r="90000">
                        <a14:foregroundMark x1="41667" y1="10769" x2="51111" y2="8718"/>
                        <a14:foregroundMark x1="51111" y1="8718" x2="60000" y2="9231"/>
                        <a14:foregroundMark x1="60000" y1="9231" x2="59444" y2="8718"/>
                        <a14:foregroundMark x1="48889" y1="77949" x2="51111" y2="82051"/>
                      </a14:backgroundRemoval>
                    </a14:imgEffect>
                  </a14:imgLayer>
                </a14:imgProps>
              </a:ext>
              <a:ext uri="{28A0092B-C50C-407E-A947-70E740481C1C}">
                <a14:useLocalDpi xmlns:a14="http://schemas.microsoft.com/office/drawing/2010/main" val="0"/>
              </a:ext>
            </a:extLst>
          </a:blip>
          <a:srcRect b="19027"/>
          <a:stretch/>
        </p:blipFill>
        <p:spPr>
          <a:xfrm>
            <a:off x="-801831" y="1804639"/>
            <a:ext cx="5760720" cy="5053360"/>
          </a:xfrm>
          <a:prstGeom prst="rect">
            <a:avLst/>
          </a:prstGeom>
        </p:spPr>
      </p:pic>
      <p:sp>
        <p:nvSpPr>
          <p:cNvPr id="16" name="תיבת טקסט 15">
            <a:extLst>
              <a:ext uri="{FF2B5EF4-FFF2-40B4-BE49-F238E27FC236}">
                <a16:creationId xmlns:a16="http://schemas.microsoft.com/office/drawing/2014/main" id="{3F8BF7A6-A07E-456B-8DFD-4AB0F9568ECF}"/>
              </a:ext>
            </a:extLst>
          </p:cNvPr>
          <p:cNvSpPr txBox="1"/>
          <p:nvPr/>
        </p:nvSpPr>
        <p:spPr>
          <a:xfrm>
            <a:off x="10261041" y="403947"/>
            <a:ext cx="1331434" cy="369332"/>
          </a:xfrm>
          <a:prstGeom prst="rect">
            <a:avLst/>
          </a:prstGeom>
          <a:noFill/>
        </p:spPr>
        <p:txBody>
          <a:bodyPr wrap="square" rtlCol="1">
            <a:spAutoFit/>
          </a:bodyPr>
          <a:lstStyle/>
          <a:p>
            <a:r>
              <a:rPr lang="he-IL" b="1" dirty="0">
                <a:solidFill>
                  <a:schemeClr val="tx2"/>
                </a:solidFill>
              </a:rPr>
              <a:t>בס"ד</a:t>
            </a:r>
            <a:endParaRPr lang="he-IL" dirty="0"/>
          </a:p>
        </p:txBody>
      </p:sp>
      <p:pic>
        <p:nvPicPr>
          <p:cNvPr id="3" name="תמונה 2">
            <a:extLst>
              <a:ext uri="{FF2B5EF4-FFF2-40B4-BE49-F238E27FC236}">
                <a16:creationId xmlns:a16="http://schemas.microsoft.com/office/drawing/2014/main" id="{C9909C0E-4E0B-4B30-85E9-EB761217F8E5}"/>
              </a:ext>
            </a:extLst>
          </p:cNvPr>
          <p:cNvPicPr>
            <a:picLocks noChangeAspect="1"/>
          </p:cNvPicPr>
          <p:nvPr/>
        </p:nvPicPr>
        <p:blipFill>
          <a:blip r:embed="rId5"/>
          <a:stretch>
            <a:fillRect/>
          </a:stretch>
        </p:blipFill>
        <p:spPr>
          <a:xfrm>
            <a:off x="46623" y="2190399"/>
            <a:ext cx="5286944" cy="4712780"/>
          </a:xfrm>
          <a:prstGeom prst="rect">
            <a:avLst/>
          </a:prstGeom>
        </p:spPr>
      </p:pic>
      <p:sp>
        <p:nvSpPr>
          <p:cNvPr id="7" name="כותרת משנה 6">
            <a:extLst>
              <a:ext uri="{FF2B5EF4-FFF2-40B4-BE49-F238E27FC236}">
                <a16:creationId xmlns:a16="http://schemas.microsoft.com/office/drawing/2014/main" id="{DA86B616-E3F7-488F-AFB1-9AC3CDEA2C5E}"/>
              </a:ext>
            </a:extLst>
          </p:cNvPr>
          <p:cNvSpPr>
            <a:spLocks noGrp="1"/>
          </p:cNvSpPr>
          <p:nvPr>
            <p:ph type="subTitle" idx="1"/>
          </p:nvPr>
        </p:nvSpPr>
        <p:spPr>
          <a:xfrm>
            <a:off x="1975579" y="693768"/>
            <a:ext cx="9144000" cy="829052"/>
          </a:xfrm>
        </p:spPr>
        <p:txBody>
          <a:bodyPr>
            <a:normAutofit/>
          </a:bodyPr>
          <a:lstStyle/>
          <a:p>
            <a:r>
              <a:rPr lang="he-IL" sz="3200" b="1" u="sng" dirty="0">
                <a:solidFill>
                  <a:schemeClr val="tx2"/>
                </a:solidFill>
              </a:rPr>
              <a:t> שלב 2: יצירת דאטה סט, בנית ואימון רשת.</a:t>
            </a:r>
            <a:endParaRPr lang="he-IL" dirty="0"/>
          </a:p>
        </p:txBody>
      </p:sp>
      <p:sp>
        <p:nvSpPr>
          <p:cNvPr id="6" name="תיבת טקסט 5">
            <a:extLst>
              <a:ext uri="{FF2B5EF4-FFF2-40B4-BE49-F238E27FC236}">
                <a16:creationId xmlns:a16="http://schemas.microsoft.com/office/drawing/2014/main" id="{66F7397A-920E-4648-B523-725075D04AB3}"/>
              </a:ext>
            </a:extLst>
          </p:cNvPr>
          <p:cNvSpPr txBox="1"/>
          <p:nvPr/>
        </p:nvSpPr>
        <p:spPr>
          <a:xfrm>
            <a:off x="5151549" y="1592803"/>
            <a:ext cx="6360504" cy="4893647"/>
          </a:xfrm>
          <a:prstGeom prst="rect">
            <a:avLst/>
          </a:prstGeom>
          <a:noFill/>
        </p:spPr>
        <p:txBody>
          <a:bodyPr wrap="square" rtlCol="1">
            <a:spAutoFit/>
          </a:bodyPr>
          <a:lstStyle/>
          <a:p>
            <a:r>
              <a:rPr lang="en-US" sz="2400" b="1" dirty="0">
                <a:solidFill>
                  <a:schemeClr val="tx2"/>
                </a:solidFill>
              </a:rPr>
              <a:t>Deep learning </a:t>
            </a:r>
            <a:r>
              <a:rPr lang="he-IL" sz="2400" b="1" dirty="0">
                <a:solidFill>
                  <a:schemeClr val="tx2"/>
                </a:solidFill>
              </a:rPr>
              <a:t> הוא תחום בפיתוח תכנה העושה שימוש ברשתות נוירונים מלאכותיות לשם ביצוע משימות. בסיסו של תחום זה טמון בשאיפה לחקות את הדרך בה המוח האנושי פועל ולרתום את היעילות של מבנה הנוירונים במוח לשם התמודדות עם אתגרים חישוביים מורכבים.</a:t>
            </a:r>
            <a:endParaRPr lang="en-US" sz="2400" b="1" dirty="0">
              <a:solidFill>
                <a:schemeClr val="tx2"/>
              </a:solidFill>
            </a:endParaRPr>
          </a:p>
          <a:p>
            <a:endParaRPr lang="he-IL" sz="2400" b="1" dirty="0">
              <a:solidFill>
                <a:schemeClr val="tx2"/>
              </a:solidFill>
            </a:endParaRPr>
          </a:p>
          <a:p>
            <a:r>
              <a:rPr lang="he-IL" sz="2400" b="1" dirty="0">
                <a:solidFill>
                  <a:schemeClr val="tx2"/>
                </a:solidFill>
              </a:rPr>
              <a:t>אנו יצרנו רשת </a:t>
            </a:r>
            <a:r>
              <a:rPr lang="en-US" sz="2400" b="1" dirty="0">
                <a:solidFill>
                  <a:schemeClr val="tx2"/>
                </a:solidFill>
              </a:rPr>
              <a:t>CNN (convolution neural network)</a:t>
            </a:r>
            <a:endParaRPr lang="he-IL" sz="2400" b="1" dirty="0">
              <a:solidFill>
                <a:schemeClr val="tx2"/>
              </a:solidFill>
            </a:endParaRPr>
          </a:p>
          <a:p>
            <a:r>
              <a:rPr lang="he-IL" sz="2400" b="1" dirty="0">
                <a:solidFill>
                  <a:schemeClr val="tx2"/>
                </a:solidFill>
              </a:rPr>
              <a:t>המשמשת לעיבוד תמונות בשיטת  ה</a:t>
            </a:r>
            <a:r>
              <a:rPr lang="en-US" sz="2400" b="1" dirty="0">
                <a:solidFill>
                  <a:schemeClr val="tx2"/>
                </a:solidFill>
              </a:rPr>
              <a:t>Supervised </a:t>
            </a:r>
            <a:r>
              <a:rPr lang="he-IL" sz="2400" b="1" dirty="0">
                <a:solidFill>
                  <a:schemeClr val="tx2"/>
                </a:solidFill>
              </a:rPr>
              <a:t>הפותרת בעיות ע"ב מאגר דוגמאות "פתורות" – מתויגות.</a:t>
            </a:r>
            <a:endParaRPr lang="en-US" sz="2400" b="1" dirty="0">
              <a:solidFill>
                <a:schemeClr val="tx2"/>
              </a:solidFill>
            </a:endParaRPr>
          </a:p>
          <a:p>
            <a:endParaRPr lang="he-IL" sz="2400" b="1" dirty="0">
              <a:solidFill>
                <a:schemeClr val="tx2"/>
              </a:solidFill>
            </a:endParaRPr>
          </a:p>
          <a:p>
            <a:endParaRPr lang="he-IL" sz="2400" b="1" dirty="0">
              <a:solidFill>
                <a:schemeClr val="tx2"/>
              </a:solidFill>
            </a:endParaRPr>
          </a:p>
        </p:txBody>
      </p:sp>
    </p:spTree>
    <p:extLst>
      <p:ext uri="{BB962C8B-B14F-4D97-AF65-F5344CB8AC3E}">
        <p14:creationId xmlns:p14="http://schemas.microsoft.com/office/powerpoint/2010/main" val="3125008714"/>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1329</TotalTime>
  <Words>1018</Words>
  <Application>Microsoft Office PowerPoint</Application>
  <PresentationFormat>מסך רחב</PresentationFormat>
  <Paragraphs>146</Paragraphs>
  <Slides>16</Slides>
  <Notes>14</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16</vt:i4>
      </vt:variant>
    </vt:vector>
  </HeadingPairs>
  <TitlesOfParts>
    <vt:vector size="20" baseType="lpstr">
      <vt:lpstr>Arial</vt:lpstr>
      <vt:lpstr>Calibri</vt:lpstr>
      <vt:lpstr>Calibri Light</vt:lpstr>
      <vt:lpstr>ערכת נושא Office</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אורית אטיאס</dc:creator>
  <cp:lastModifiedBy>אורית אטיאס</cp:lastModifiedBy>
  <cp:revision>128</cp:revision>
  <dcterms:created xsi:type="dcterms:W3CDTF">2021-02-21T19:01:34Z</dcterms:created>
  <dcterms:modified xsi:type="dcterms:W3CDTF">2021-04-06T22:07:05Z</dcterms:modified>
</cp:coreProperties>
</file>